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Lst>
  <p:sldSz cx="9144000" cy="5143500" type="screen16x9"/>
  <p:notesSz cx="6858000" cy="9144000"/>
  <p:embeddedFontLst>
    <p:embeddedFont>
      <p:font typeface="Amatic SC" panose="020B0604020202020204" charset="-79"/>
      <p:regular r:id="rId82"/>
      <p:bold r:id="rId83"/>
    </p:embeddedFont>
    <p:embeddedFont>
      <p:font typeface="Calibri" panose="020F0502020204030204" pitchFamily="34" charset="0"/>
      <p:regular r:id="rId84"/>
      <p:bold r:id="rId85"/>
      <p:italic r:id="rId86"/>
      <p:boldItalic r:id="rId87"/>
    </p:embeddedFont>
    <p:embeddedFont>
      <p:font typeface="Economica" panose="020B0604020202020204" charset="0"/>
      <p:regular r:id="rId88"/>
      <p:bold r:id="rId89"/>
      <p:italic r:id="rId90"/>
      <p:boldItalic r:id="rId91"/>
    </p:embeddedFont>
    <p:embeddedFont>
      <p:font typeface="Georgia" panose="02040502050405020303" pitchFamily="18" charset="0"/>
      <p:regular r:id="rId92"/>
      <p:bold r:id="rId93"/>
      <p:italic r:id="rId94"/>
      <p:boldItalic r:id="rId95"/>
    </p:embeddedFont>
    <p:embeddedFont>
      <p:font typeface="Open Sans" panose="020B0604020202020204" charset="0"/>
      <p:regular r:id="rId96"/>
      <p:bold r:id="rId97"/>
      <p:italic r:id="rId98"/>
      <p:boldItalic r:id="rId99"/>
    </p:embeddedFont>
    <p:embeddedFont>
      <p:font typeface="Oswald" panose="00000500000000000000" pitchFamily="2" charset="0"/>
      <p:regular r:id="rId100"/>
      <p:bold r:id="rId101"/>
    </p:embeddedFont>
    <p:embeddedFont>
      <p:font typeface="Roboto" panose="020B0604020202020204" charset="0"/>
      <p:regular r:id="rId102"/>
      <p:bold r:id="rId103"/>
      <p:italic r:id="rId104"/>
      <p:boldItalic r:id="rId105"/>
    </p:embeddedFont>
    <p:embeddedFont>
      <p:font typeface="Verdana" panose="020B0604030504040204" pitchFamily="34" charset="0"/>
      <p:regular r:id="rId106"/>
      <p:bold r:id="rId107"/>
      <p:italic r:id="rId108"/>
      <p:boldItalic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26.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6.fntdata"/><Relationship Id="rId102" Type="http://schemas.openxmlformats.org/officeDocument/2006/relationships/font" Target="fonts/font21.fntdata"/><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fntdata"/><Relationship Id="rId90" Type="http://schemas.openxmlformats.org/officeDocument/2006/relationships/font" Target="fonts/font9.fntdata"/><Relationship Id="rId95"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9.fntdata"/><Relationship Id="rId105" Type="http://schemas.openxmlformats.org/officeDocument/2006/relationships/font" Target="fonts/font24.fntdata"/><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4.fntdata"/><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22.fntdata"/><Relationship Id="rId108"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6.fntdata"/><Relationship Id="rId104" Type="http://schemas.openxmlformats.org/officeDocument/2006/relationships/font" Target="fonts/font2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65f8edef9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65f8edef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19acf6584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19acf6584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19acf6584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19acf6584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65f8edef9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65f8edef9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65f8edef9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65f8edef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65f8edef9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65f8edef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65f8edef9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65f8edef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65f8edef9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65f8edef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66931f634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6931f634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66931f634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66931f634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19acf6584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19acf6584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1a80d460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1a80d46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1a80d460f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1a80d460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1a80d460f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1a80d460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84e5024aa6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84e5024aa6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a80d460f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1a80d460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1a80d460f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1a80d460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1a80d460f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1a80d460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1a80d460f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1a80d460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1a80d460f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1a80d460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84e5024aa6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84e5024aa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19acf6584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19acf6584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1a80d460f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1a80d460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1a80d460f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1a80d460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4e5024aa6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84e5024aa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84e5024aa6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84e5024aa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84e5024aa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84e5024a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4e5024aa6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84e5024aa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84e5024aa6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84e5024aa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66931f634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66931f634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66931f634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66931f634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66931f634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66931f634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19acf6584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19acf6584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66931f634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66931f634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9ab95fcb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9ab95fcb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9ab95fcb4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9ab95fcb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4e5024aa6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4e5024aa6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852e3a2d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852e3a2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06387364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06387364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852e3a2de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852e3a2d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9d354089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9d35408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852e3a2de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852e3a2d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852e3a2de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852e3a2d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19acf6584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19acf6584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852e3a2de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852e3a2d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852e3a2de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852e3a2d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852e3a2de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852e3a2de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852e3a2de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852e3a2de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852e3a2de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852e3a2d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852e3a2de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852e3a2de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9f519313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9f51931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9f519313f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39f519313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9f519313f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39f519313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852e3a2de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852e3a2d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19acf6584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19acf6584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852e3a2de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852e3a2d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852e3a2de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852e3a2d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852e3a2de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852e3a2d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852e3a2de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852e3a2de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852e3a2de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852e3a2d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852e3a2de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852e3a2de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9dc79784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39dc7978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852e3a2de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852e3a2d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852e3a2de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2852e3a2d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852e3a2de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852e3a2d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19acf6584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19acf6584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9dc79784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39dc79784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852e3a2de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852e3a2d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852e3a2de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852e3a2de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37b91f31d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37b91f31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96a7424b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96a7424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396a7424b2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396a7424b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96a7424b2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96a7424b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96a7424b2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396a7424b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396a7424b2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396a7424b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96a7424b2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396a7424b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9acf6584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9acf6584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65f8edef9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65f8edef9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hyperlink" Target="http://www.nationalgallery.org.uk/paintings/glossary/old-master"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en.wikipedia.org/wiki/Wim_Delvoye#cite_note-1" TargetMode="External"/><Relationship Id="rId5" Type="http://schemas.openxmlformats.org/officeDocument/2006/relationships/hyperlink" Target="https://en.wikipedia.org/wiki/West_Flanders" TargetMode="External"/><Relationship Id="rId4" Type="http://schemas.openxmlformats.org/officeDocument/2006/relationships/hyperlink" Target="https://en.wikipedia.org/wiki/Wervi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Wim_Delvoye#cite_note-Enright-2"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http://theculturetrip.com/asia/china/"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hyperlink" Target="http://www.lemonde.fr/" TargetMode="External"/><Relationship Id="rId4" Type="http://schemas.openxmlformats.org/officeDocument/2006/relationships/hyperlink" Target="http://theculturetrip.com/europe/franc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jm5hLbuWvyc"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ihFnKyEYSMo"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hyperlink" Target="https://www.bbc.com/news/magazine-3860160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hyperlink" Target="https://www.theguardian.com/artanddesign/2020/apr/22/tim-alone-monas-human-artwork-is-still-sitting-in-an-empty-gallery-for-six-hours-a-day"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IdYKjzJzkvU" TargetMode="External"/><Relationship Id="rId7" Type="http://schemas.openxmlformats.org/officeDocument/2006/relationships/hyperlink" Target="https://www.bbc.com/news/magazine-38601603" TargetMode="External"/><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hyperlink" Target="https://www.arte.tv/en/videos/065483-004-A/art-scandals-4-9/"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6T6sH6zOL1A" TargetMode="External"/><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48.jpg"/></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gD8hwJH3mMo"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49.jp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hyperlink" Target="https://www.artspace.com/magazine/art_101/book_report/phaidon-most-controversial-21st-century-53544"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naoYNgnDUl8"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https://www.youtube.com/watch?v=fnfdLT21Xd8"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erj_QZ8GiNA" TargetMode="External"/><Relationship Id="rId2" Type="http://schemas.openxmlformats.org/officeDocument/2006/relationships/notesSlide" Target="../notesSlides/notesSlide51.xml"/><Relationship Id="rId1" Type="http://schemas.openxmlformats.org/officeDocument/2006/relationships/slideLayout" Target="../slideLayouts/slideLayout11.xml"/><Relationship Id="rId5" Type="http://schemas.openxmlformats.org/officeDocument/2006/relationships/image" Target="../media/image59.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naoYNgnDUl8"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9.xml"/><Relationship Id="rId5" Type="http://schemas.openxmlformats.org/officeDocument/2006/relationships/image" Target="../media/image61.png"/><Relationship Id="rId4" Type="http://schemas.openxmlformats.org/officeDocument/2006/relationships/hyperlink" Target="https://www.theguardian.com/culture/2004/jul/13/1"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en.wikipedia.org/wiki/Ali_Shallal_al-Qaisi" TargetMode="External"/><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hyperlink" Target="https://en.wikipedia.org/wiki/Ivan_Frederick" TargetMode="External"/><Relationship Id="rId2" Type="http://schemas.openxmlformats.org/officeDocument/2006/relationships/notesSlide" Target="../notesSlides/notesSlide56.xml"/><Relationship Id="rId1" Type="http://schemas.openxmlformats.org/officeDocument/2006/relationships/slideLayout" Target="../slideLayouts/slideLayout9.xml"/><Relationship Id="rId6" Type="http://schemas.openxmlformats.org/officeDocument/2006/relationships/hyperlink" Target="https://en.wikipedia.org/wiki/Lynndie_England" TargetMode="External"/><Relationship Id="rId11" Type="http://schemas.openxmlformats.org/officeDocument/2006/relationships/image" Target="../media/image66.png"/><Relationship Id="rId5" Type="http://schemas.openxmlformats.org/officeDocument/2006/relationships/image" Target="../media/image64.png"/><Relationship Id="rId10" Type="http://schemas.openxmlformats.org/officeDocument/2006/relationships/hyperlink" Target="https://en.wikipedia.org/wiki/Abu_Ghraib_torture_and_prisoner_abuse" TargetMode="External"/><Relationship Id="rId4" Type="http://schemas.openxmlformats.org/officeDocument/2006/relationships/image" Target="../media/image63.png"/><Relationship Id="rId9" Type="http://schemas.openxmlformats.org/officeDocument/2006/relationships/hyperlink" Target="https://en.wikipedia.org/wiki/The_Economist"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youtube.com/watch?v=PcEPFMEtLIo" TargetMode="External"/><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image" Target="../media/image68.jpg"/><Relationship Id="rId5" Type="http://schemas.openxmlformats.org/officeDocument/2006/relationships/hyperlink" Target="http://www.youtube.com/watch?v=QPrLxg6N3vM" TargetMode="External"/><Relationship Id="rId4" Type="http://schemas.openxmlformats.org/officeDocument/2006/relationships/image" Target="../media/image67.jpg"/></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eMGSopdYynw" TargetMode="External"/><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image" Target="../media/image69.jp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1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hyperlink" Target="http://www.youtube.com/watch?v=wt-jVRpotIo" TargetMode="External"/><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84.jpg"/></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1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1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http://whitecube.com/channel/in_the_museum/jake_dinos_chapman_on_the_end_of_fun_201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www.youtube.com/watch?v=crPhUkeS3Gc" TargetMode="External"/><Relationship Id="rId2" Type="http://schemas.openxmlformats.org/officeDocument/2006/relationships/notesSlide" Target="../notesSlides/notesSlide70.xml"/><Relationship Id="rId1" Type="http://schemas.openxmlformats.org/officeDocument/2006/relationships/slideLayout" Target="../slideLayouts/slideLayout11.xml"/><Relationship Id="rId4" Type="http://schemas.openxmlformats.org/officeDocument/2006/relationships/image" Target="../media/image93.jpg"/></Relationships>
</file>

<file path=ppt/slides/_rels/slide71.xml.rels><?xml version="1.0" encoding="UTF-8" standalone="yes"?>
<Relationships xmlns="http://schemas.openxmlformats.org/package/2006/relationships"><Relationship Id="rId3" Type="http://schemas.openxmlformats.org/officeDocument/2006/relationships/hyperlink" Target="http://www.youtube.com/watch?v=p_8iOGZR5W8" TargetMode="External"/><Relationship Id="rId2" Type="http://schemas.openxmlformats.org/officeDocument/2006/relationships/notesSlide" Target="../notesSlides/notesSlide71.xml"/><Relationship Id="rId1" Type="http://schemas.openxmlformats.org/officeDocument/2006/relationships/slideLayout" Target="../slideLayouts/slideLayout9.xml"/><Relationship Id="rId5" Type="http://schemas.openxmlformats.org/officeDocument/2006/relationships/hyperlink" Target="https://www.youtube.com/watch?v=p_8iOGZR5W8" TargetMode="External"/><Relationship Id="rId4" Type="http://schemas.openxmlformats.org/officeDocument/2006/relationships/image" Target="../media/image94.jpg"/></Relationships>
</file>

<file path=ppt/slides/_rels/slide72.xml.rels><?xml version="1.0" encoding="UTF-8" standalone="yes"?>
<Relationships xmlns="http://schemas.openxmlformats.org/package/2006/relationships"><Relationship Id="rId3" Type="http://schemas.openxmlformats.org/officeDocument/2006/relationships/hyperlink" Target="http://www.youtube.com/watch?v=5I19W3JRgDs" TargetMode="External"/><Relationship Id="rId2" Type="http://schemas.openxmlformats.org/officeDocument/2006/relationships/notesSlide" Target="../notesSlides/notesSlide72.xml"/><Relationship Id="rId1" Type="http://schemas.openxmlformats.org/officeDocument/2006/relationships/slideLayout" Target="../slideLayouts/slideLayout9.xml"/><Relationship Id="rId5" Type="http://schemas.openxmlformats.org/officeDocument/2006/relationships/hyperlink" Target="https://www.youtube.com/watch?v=5I19W3JRgDs" TargetMode="External"/><Relationship Id="rId4" Type="http://schemas.openxmlformats.org/officeDocument/2006/relationships/image" Target="../media/image95.jpg"/></Relationships>
</file>

<file path=ppt/slides/_rels/slide73.xml.rels><?xml version="1.0" encoding="UTF-8" standalone="yes"?>
<Relationships xmlns="http://schemas.openxmlformats.org/package/2006/relationships"><Relationship Id="rId3" Type="http://schemas.openxmlformats.org/officeDocument/2006/relationships/hyperlink" Target="http://www.youtube.com/watch?v=UKq69ANaOLM" TargetMode="External"/><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97.png"/><Relationship Id="rId4" Type="http://schemas.openxmlformats.org/officeDocument/2006/relationships/image" Target="../media/image96.jpg"/></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2679405" y="981075"/>
            <a:ext cx="4157329" cy="192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5400" dirty="0">
                <a:solidFill>
                  <a:schemeClr val="accent6">
                    <a:lumMod val="75000"/>
                  </a:schemeClr>
                </a:solidFill>
              </a:rPr>
              <a:t>Disruptive Art</a:t>
            </a:r>
            <a:endParaRPr sz="5400" dirty="0">
              <a:solidFill>
                <a:schemeClr val="accent6">
                  <a:lumMod val="75000"/>
                </a:schemeClr>
              </a:solidFill>
            </a:endParaRPr>
          </a:p>
        </p:txBody>
      </p:sp>
      <p:sp>
        <p:nvSpPr>
          <p:cNvPr id="63" name="Google Shape;63;p13"/>
          <p:cNvSpPr txBox="1">
            <a:spLocks noGrp="1"/>
          </p:cNvSpPr>
          <p:nvPr>
            <p:ph type="subTitle" idx="1"/>
          </p:nvPr>
        </p:nvSpPr>
        <p:spPr>
          <a:xfrm>
            <a:off x="3044700" y="3155480"/>
            <a:ext cx="3054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chemeClr val="accent6">
                    <a:lumMod val="60000"/>
                    <a:lumOff val="40000"/>
                  </a:schemeClr>
                </a:solidFill>
              </a:rPr>
              <a:t>STAGE 6 CASE STUDY</a:t>
            </a:r>
            <a:endParaRPr dirty="0">
              <a:solidFill>
                <a:schemeClr val="accent6">
                  <a:lumMod val="60000"/>
                  <a:lumOff val="4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4247925" y="2915025"/>
            <a:ext cx="4665300" cy="204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Postmodern Frame + Conceptual Framework Matrix</a:t>
            </a:r>
            <a:endParaRPr/>
          </a:p>
        </p:txBody>
      </p:sp>
      <p:pic>
        <p:nvPicPr>
          <p:cNvPr id="119" name="Google Shape;119;p22"/>
          <p:cNvPicPr preferRelativeResize="0"/>
          <p:nvPr/>
        </p:nvPicPr>
        <p:blipFill rotWithShape="1">
          <a:blip r:embed="rId3">
            <a:alphaModFix/>
          </a:blip>
          <a:srcRect l="27937" t="70590" r="30704" b="11360"/>
          <a:stretch/>
        </p:blipFill>
        <p:spPr>
          <a:xfrm>
            <a:off x="374750" y="519601"/>
            <a:ext cx="8141326" cy="1997725"/>
          </a:xfrm>
          <a:prstGeom prst="rect">
            <a:avLst/>
          </a:prstGeom>
          <a:noFill/>
          <a:ln>
            <a:noFill/>
          </a:ln>
        </p:spPr>
      </p:pic>
      <p:pic>
        <p:nvPicPr>
          <p:cNvPr id="120" name="Google Shape;120;p22"/>
          <p:cNvPicPr preferRelativeResize="0"/>
          <p:nvPr/>
        </p:nvPicPr>
        <p:blipFill>
          <a:blip r:embed="rId4">
            <a:alphaModFix/>
          </a:blip>
          <a:stretch>
            <a:fillRect/>
          </a:stretch>
        </p:blipFill>
        <p:spPr>
          <a:xfrm>
            <a:off x="315175" y="2915025"/>
            <a:ext cx="3451475" cy="1941449"/>
          </a:xfrm>
          <a:prstGeom prst="rect">
            <a:avLst/>
          </a:prstGeom>
          <a:noFill/>
          <a:ln>
            <a:noFill/>
          </a:ln>
        </p:spPr>
      </p:pic>
      <p:sp>
        <p:nvSpPr>
          <p:cNvPr id="121" name="Google Shape;121;p22"/>
          <p:cNvSpPr txBox="1">
            <a:spLocks noGrp="1"/>
          </p:cNvSpPr>
          <p:nvPr>
            <p:ph type="body" idx="4294967295"/>
          </p:nvPr>
        </p:nvSpPr>
        <p:spPr>
          <a:xfrm>
            <a:off x="0" y="9"/>
            <a:ext cx="8229600" cy="519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200"/>
              <a:t>STAGE 6 VISUAL ARTS SUPPORT DOC- BOSTES</a:t>
            </a:r>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Disruptive Art</a:t>
            </a:r>
            <a:endParaRPr dirty="0"/>
          </a:p>
        </p:txBody>
      </p:sp>
      <p:sp>
        <p:nvSpPr>
          <p:cNvPr id="127" name="Google Shape;127;p23"/>
          <p:cNvSpPr txBox="1">
            <a:spLocks noGrp="1"/>
          </p:cNvSpPr>
          <p:nvPr>
            <p:ph type="body" idx="1"/>
          </p:nvPr>
        </p:nvSpPr>
        <p:spPr>
          <a:xfrm>
            <a:off x="311700" y="1225225"/>
            <a:ext cx="5890500" cy="335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alibri"/>
              <a:buChar char="●"/>
            </a:pPr>
            <a:r>
              <a:rPr lang="en-GB">
                <a:latin typeface="Calibri"/>
                <a:ea typeface="Calibri"/>
                <a:cs typeface="Calibri"/>
                <a:sym typeface="Calibri"/>
              </a:rPr>
              <a:t>Art has been historically engaged in a cycle of renewal, with the agreeing and subsequent breaking of conventions eg. Impressionism &gt; Expressionism / Cubism &gt; Surrealism</a:t>
            </a:r>
            <a:endParaRPr>
              <a:latin typeface="Calibri"/>
              <a:ea typeface="Calibri"/>
              <a:cs typeface="Calibri"/>
              <a:sym typeface="Calibri"/>
            </a:endParaRPr>
          </a:p>
          <a:p>
            <a:pPr marL="457200" lvl="0" indent="-342900" algn="l" rtl="0">
              <a:spcBef>
                <a:spcPts val="0"/>
              </a:spcBef>
              <a:spcAft>
                <a:spcPts val="0"/>
              </a:spcAft>
              <a:buSzPts val="1800"/>
              <a:buFont typeface="Calibri"/>
              <a:buChar char="●"/>
            </a:pPr>
            <a:r>
              <a:rPr lang="en-GB">
                <a:latin typeface="Calibri"/>
                <a:ea typeface="Calibri"/>
                <a:cs typeface="Calibri"/>
                <a:sym typeface="Calibri"/>
              </a:rPr>
              <a:t>Art that is ‘disruptive’ is concerned with the practice of artists who actively seek to </a:t>
            </a:r>
            <a:r>
              <a:rPr lang="en-GB" b="1">
                <a:latin typeface="Calibri"/>
                <a:ea typeface="Calibri"/>
                <a:cs typeface="Calibri"/>
                <a:sym typeface="Calibri"/>
              </a:rPr>
              <a:t>challenge, subvert or overthrow</a:t>
            </a:r>
            <a:r>
              <a:rPr lang="en-GB">
                <a:latin typeface="Calibri"/>
                <a:ea typeface="Calibri"/>
                <a:cs typeface="Calibri"/>
                <a:sym typeface="Calibri"/>
              </a:rPr>
              <a:t> </a:t>
            </a:r>
            <a:r>
              <a:rPr lang="en-GB" u="sng">
                <a:latin typeface="Calibri"/>
                <a:ea typeface="Calibri"/>
                <a:cs typeface="Calibri"/>
                <a:sym typeface="Calibri"/>
              </a:rPr>
              <a:t>canonical art principles and/or audience values.</a:t>
            </a:r>
            <a:endParaRPr u="sng">
              <a:latin typeface="Calibri"/>
              <a:ea typeface="Calibri"/>
              <a:cs typeface="Calibri"/>
              <a:sym typeface="Calibri"/>
            </a:endParaRPr>
          </a:p>
          <a:p>
            <a:pPr marL="457200" lvl="0" indent="-342900" algn="l" rtl="0">
              <a:spcBef>
                <a:spcPts val="0"/>
              </a:spcBef>
              <a:spcAft>
                <a:spcPts val="0"/>
              </a:spcAft>
              <a:buSzPts val="1800"/>
              <a:buFont typeface="Calibri"/>
              <a:buChar char="●"/>
            </a:pPr>
            <a:r>
              <a:rPr lang="en-GB">
                <a:latin typeface="Calibri"/>
                <a:ea typeface="Calibri"/>
                <a:cs typeface="Calibri"/>
                <a:sym typeface="Calibri"/>
              </a:rPr>
              <a:t>There is an emphasis on </a:t>
            </a:r>
            <a:r>
              <a:rPr lang="en-GB" b="1">
                <a:latin typeface="Calibri"/>
                <a:ea typeface="Calibri"/>
                <a:cs typeface="Calibri"/>
                <a:sym typeface="Calibri"/>
              </a:rPr>
              <a:t>challenging artworld traditions and audience beliefs</a:t>
            </a:r>
            <a:endParaRPr b="1"/>
          </a:p>
        </p:txBody>
      </p:sp>
      <p:sp>
        <p:nvSpPr>
          <p:cNvPr id="128" name="Google Shape;128;p23"/>
          <p:cNvSpPr txBox="1"/>
          <p:nvPr/>
        </p:nvSpPr>
        <p:spPr>
          <a:xfrm>
            <a:off x="7621925" y="47650"/>
            <a:ext cx="1419600" cy="2644800"/>
          </a:xfrm>
          <a:prstGeom prst="rect">
            <a:avLst/>
          </a:prstGeom>
          <a:solidFill>
            <a:srgbClr val="F9CB9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Economica"/>
                <a:ea typeface="Economica"/>
                <a:cs typeface="Economica"/>
                <a:sym typeface="Economica"/>
              </a:rPr>
              <a:t>KEY WORDS:</a:t>
            </a:r>
            <a:endParaRPr sz="2400">
              <a:latin typeface="Economica"/>
              <a:ea typeface="Economica"/>
              <a:cs typeface="Economica"/>
              <a:sym typeface="Economica"/>
            </a:endParaRPr>
          </a:p>
          <a:p>
            <a:pPr marL="0" lvl="0" indent="0" algn="l" rtl="0">
              <a:spcBef>
                <a:spcPts val="0"/>
              </a:spcBef>
              <a:spcAft>
                <a:spcPts val="0"/>
              </a:spcAft>
              <a:buNone/>
            </a:pPr>
            <a:r>
              <a:rPr lang="en-GB" sz="2400">
                <a:latin typeface="Economica"/>
                <a:ea typeface="Economica"/>
                <a:cs typeface="Economica"/>
                <a:sym typeface="Economica"/>
              </a:rPr>
              <a:t>Challenge</a:t>
            </a:r>
            <a:endParaRPr sz="2400">
              <a:latin typeface="Economica"/>
              <a:ea typeface="Economica"/>
              <a:cs typeface="Economica"/>
              <a:sym typeface="Economica"/>
            </a:endParaRPr>
          </a:p>
          <a:p>
            <a:pPr marL="0" lvl="0" indent="0" algn="l" rtl="0">
              <a:spcBef>
                <a:spcPts val="0"/>
              </a:spcBef>
              <a:spcAft>
                <a:spcPts val="0"/>
              </a:spcAft>
              <a:buNone/>
            </a:pPr>
            <a:r>
              <a:rPr lang="en-GB" sz="2400">
                <a:latin typeface="Economica"/>
                <a:ea typeface="Economica"/>
                <a:cs typeface="Economica"/>
                <a:sym typeface="Economica"/>
              </a:rPr>
              <a:t>Subvert</a:t>
            </a:r>
            <a:endParaRPr sz="2400">
              <a:latin typeface="Economica"/>
              <a:ea typeface="Economica"/>
              <a:cs typeface="Economica"/>
              <a:sym typeface="Economica"/>
            </a:endParaRPr>
          </a:p>
          <a:p>
            <a:pPr marL="0" lvl="0" indent="0" algn="l" rtl="0">
              <a:spcBef>
                <a:spcPts val="0"/>
              </a:spcBef>
              <a:spcAft>
                <a:spcPts val="0"/>
              </a:spcAft>
              <a:buNone/>
            </a:pPr>
            <a:r>
              <a:rPr lang="en-GB" sz="2400">
                <a:latin typeface="Economica"/>
                <a:ea typeface="Economica"/>
                <a:cs typeface="Economica"/>
                <a:sym typeface="Economica"/>
              </a:rPr>
              <a:t>Overthrow</a:t>
            </a:r>
            <a:endParaRPr sz="2400">
              <a:latin typeface="Economica"/>
              <a:ea typeface="Economica"/>
              <a:cs typeface="Economica"/>
              <a:sym typeface="Economica"/>
            </a:endParaRPr>
          </a:p>
          <a:p>
            <a:pPr marL="0" lvl="0" indent="0" algn="l" rtl="0">
              <a:spcBef>
                <a:spcPts val="0"/>
              </a:spcBef>
              <a:spcAft>
                <a:spcPts val="0"/>
              </a:spcAft>
              <a:buNone/>
            </a:pPr>
            <a:r>
              <a:rPr lang="en-GB" sz="2400">
                <a:latin typeface="Economica"/>
                <a:ea typeface="Economica"/>
                <a:cs typeface="Economica"/>
                <a:sym typeface="Economica"/>
              </a:rPr>
              <a:t>Conventions</a:t>
            </a:r>
            <a:endParaRPr sz="2400">
              <a:latin typeface="Economica"/>
              <a:ea typeface="Economica"/>
              <a:cs typeface="Economica"/>
              <a:sym typeface="Economica"/>
            </a:endParaRPr>
          </a:p>
          <a:p>
            <a:pPr marL="0" lvl="0" indent="0" algn="l" rtl="0">
              <a:spcBef>
                <a:spcPts val="0"/>
              </a:spcBef>
              <a:spcAft>
                <a:spcPts val="0"/>
              </a:spcAft>
              <a:buNone/>
            </a:pPr>
            <a:r>
              <a:rPr lang="en-GB" sz="2400">
                <a:latin typeface="Economica"/>
                <a:ea typeface="Economica"/>
                <a:cs typeface="Economica"/>
                <a:sym typeface="Economica"/>
              </a:rPr>
              <a:t>Disrupt</a:t>
            </a:r>
            <a:endParaRPr sz="2400">
              <a:latin typeface="Economica"/>
              <a:ea typeface="Economica"/>
              <a:cs typeface="Economica"/>
              <a:sym typeface="Economica"/>
            </a:endParaRPr>
          </a:p>
          <a:p>
            <a:pPr marL="0" lvl="0" indent="0" algn="l" rtl="0">
              <a:spcBef>
                <a:spcPts val="0"/>
              </a:spcBef>
              <a:spcAft>
                <a:spcPts val="0"/>
              </a:spcAft>
              <a:buNone/>
            </a:pPr>
            <a:r>
              <a:rPr lang="en-GB" sz="2400">
                <a:latin typeface="Economica"/>
                <a:ea typeface="Economica"/>
                <a:cs typeface="Economica"/>
                <a:sym typeface="Economica"/>
              </a:rPr>
              <a:t>Transgress</a:t>
            </a:r>
            <a:endParaRPr sz="2400">
              <a:latin typeface="Economica"/>
              <a:ea typeface="Economica"/>
              <a:cs typeface="Economica"/>
              <a:sym typeface="Economica"/>
            </a:endParaRPr>
          </a:p>
        </p:txBody>
      </p:sp>
      <p:sp>
        <p:nvSpPr>
          <p:cNvPr id="129" name="Google Shape;129;p23"/>
          <p:cNvSpPr txBox="1"/>
          <p:nvPr/>
        </p:nvSpPr>
        <p:spPr>
          <a:xfrm>
            <a:off x="6202200" y="2770450"/>
            <a:ext cx="2839500" cy="2167900"/>
          </a:xfrm>
          <a:prstGeom prst="rect">
            <a:avLst/>
          </a:prstGeom>
          <a:solidFill>
            <a:srgbClr val="6FA8D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t>Canon of art history</a:t>
            </a:r>
            <a:r>
              <a:rPr lang="en-GB" dirty="0"/>
              <a:t>: </a:t>
            </a:r>
            <a:endParaRPr dirty="0"/>
          </a:p>
          <a:p>
            <a:pPr marL="0" lvl="0" indent="0" algn="ctr" rtl="0">
              <a:spcBef>
                <a:spcPts val="0"/>
              </a:spcBef>
              <a:spcAft>
                <a:spcPts val="0"/>
              </a:spcAft>
              <a:buNone/>
            </a:pPr>
            <a:r>
              <a:rPr lang="en-GB" dirty="0"/>
              <a:t>The conventional timeline of artists who are sometimes considered as </a:t>
            </a:r>
            <a:r>
              <a:rPr lang="en-GB" dirty="0">
                <a:solidFill>
                  <a:schemeClr val="tx1"/>
                </a:solidFill>
              </a:rPr>
              <a:t>‘</a:t>
            </a:r>
            <a:r>
              <a:rPr lang="en-GB" u="sng" dirty="0">
                <a:solidFill>
                  <a:schemeClr val="tx1"/>
                </a:solidFill>
                <a:hlinkClick r:id="rId3">
                  <a:extLst>
                    <a:ext uri="{A12FA001-AC4F-418D-AE19-62706E023703}">
                      <ahyp:hlinkClr xmlns:ahyp="http://schemas.microsoft.com/office/drawing/2018/hyperlinkcolor" val="tx"/>
                    </a:ext>
                  </a:extLst>
                </a:hlinkClick>
              </a:rPr>
              <a:t>Old Masters</a:t>
            </a:r>
            <a:r>
              <a:rPr lang="en-GB" dirty="0"/>
              <a:t>’ or ‘Great Artists’. Today’s art history attempts to question these rules of ‘greatness’, considering issues of gender, race, class, and geography among others.</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What function does disruptive art serve?</a:t>
            </a:r>
            <a:endParaRPr/>
          </a:p>
        </p:txBody>
      </p:sp>
      <p:sp>
        <p:nvSpPr>
          <p:cNvPr id="135" name="Google Shape;135;p24"/>
          <p:cNvSpPr txBox="1">
            <a:spLocks noGrp="1"/>
          </p:cNvSpPr>
          <p:nvPr>
            <p:ph type="body" idx="1"/>
          </p:nvPr>
        </p:nvSpPr>
        <p:spPr>
          <a:xfrm>
            <a:off x="311700" y="1225225"/>
            <a:ext cx="483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Break/transgress taboos</a:t>
            </a:r>
            <a:endParaRPr/>
          </a:p>
          <a:p>
            <a:pPr marL="0" lvl="0" indent="0" algn="l" rtl="0">
              <a:spcBef>
                <a:spcPts val="1600"/>
              </a:spcBef>
              <a:spcAft>
                <a:spcPts val="0"/>
              </a:spcAft>
              <a:buNone/>
            </a:pPr>
            <a:r>
              <a:rPr lang="en-GB"/>
              <a:t>Challenge/violate audiences beliefs, values, morals</a:t>
            </a:r>
            <a:endParaRPr/>
          </a:p>
          <a:p>
            <a:pPr marL="0" lvl="0" indent="0" algn="l" rtl="0">
              <a:spcBef>
                <a:spcPts val="1600"/>
              </a:spcBef>
              <a:spcAft>
                <a:spcPts val="0"/>
              </a:spcAft>
              <a:buNone/>
            </a:pPr>
            <a:r>
              <a:rPr lang="en-GB"/>
              <a:t>Ask tough questions </a:t>
            </a:r>
            <a:endParaRPr/>
          </a:p>
          <a:p>
            <a:pPr marL="0" lvl="0" indent="0" algn="l" rtl="0">
              <a:spcBef>
                <a:spcPts val="1600"/>
              </a:spcBef>
              <a:spcAft>
                <a:spcPts val="0"/>
              </a:spcAft>
              <a:buNone/>
            </a:pPr>
            <a:r>
              <a:rPr lang="en-GB"/>
              <a:t>Break rules, conventions, traditions of art practices and history</a:t>
            </a:r>
            <a:endParaRPr/>
          </a:p>
          <a:p>
            <a:pPr marL="0" lvl="0" indent="0" algn="l" rtl="0">
              <a:spcBef>
                <a:spcPts val="1600"/>
              </a:spcBef>
              <a:spcAft>
                <a:spcPts val="1600"/>
              </a:spcAft>
              <a:buNone/>
            </a:pPr>
            <a:endParaRPr/>
          </a:p>
        </p:txBody>
      </p:sp>
      <p:sp>
        <p:nvSpPr>
          <p:cNvPr id="136" name="Google Shape;136;p24"/>
          <p:cNvSpPr txBox="1"/>
          <p:nvPr/>
        </p:nvSpPr>
        <p:spPr>
          <a:xfrm>
            <a:off x="6027250" y="1225225"/>
            <a:ext cx="2865000" cy="1126800"/>
          </a:xfrm>
          <a:prstGeom prst="rect">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t>Taboo: a social or religious custom prohibiting or forbidding discussion of a particular practice or forbidding association with a particular person, place, or thing</a:t>
            </a:r>
            <a:endParaRPr sz="1200"/>
          </a:p>
          <a:p>
            <a:pPr marL="0" lvl="0" indent="0" algn="l" rtl="0">
              <a:spcBef>
                <a:spcPts val="0"/>
              </a:spcBef>
              <a:spcAft>
                <a:spcPts val="0"/>
              </a:spcAft>
              <a:buNone/>
            </a:pPr>
            <a:endParaRPr sz="900">
              <a:solidFill>
                <a:srgbClr val="555555"/>
              </a:solidFill>
              <a:highlight>
                <a:srgbClr val="FFFFFF"/>
              </a:highlight>
            </a:endParaRPr>
          </a:p>
        </p:txBody>
      </p:sp>
      <p:pic>
        <p:nvPicPr>
          <p:cNvPr id="137" name="Google Shape;137;p24"/>
          <p:cNvPicPr preferRelativeResize="0"/>
          <p:nvPr/>
        </p:nvPicPr>
        <p:blipFill>
          <a:blip r:embed="rId3">
            <a:alphaModFix/>
          </a:blip>
          <a:stretch>
            <a:fillRect/>
          </a:stretch>
        </p:blipFill>
        <p:spPr>
          <a:xfrm>
            <a:off x="5253825" y="2430025"/>
            <a:ext cx="3800475" cy="2533650"/>
          </a:xfrm>
          <a:prstGeom prst="rect">
            <a:avLst/>
          </a:prstGeom>
          <a:noFill/>
          <a:ln>
            <a:noFill/>
          </a:ln>
        </p:spPr>
      </p:pic>
      <p:sp>
        <p:nvSpPr>
          <p:cNvPr id="138" name="Google Shape;138;p24"/>
          <p:cNvSpPr txBox="1"/>
          <p:nvPr/>
        </p:nvSpPr>
        <p:spPr>
          <a:xfrm>
            <a:off x="2277300" y="4132375"/>
            <a:ext cx="2865000" cy="831300"/>
          </a:xfrm>
          <a:prstGeom prst="rect">
            <a:avLst/>
          </a:prstGeom>
          <a:noFill/>
          <a:ln>
            <a:noFill/>
          </a:ln>
        </p:spPr>
        <p:txBody>
          <a:bodyPr spcFirstLastPara="1" wrap="square" lIns="91425" tIns="91425" rIns="91425" bIns="91425" anchor="ctr" anchorCtr="0">
            <a:noAutofit/>
          </a:bodyPr>
          <a:lstStyle/>
          <a:p>
            <a:pPr marL="0" lvl="0" indent="0" algn="l" rtl="0">
              <a:lnSpc>
                <a:spcPct val="130000"/>
              </a:lnSpc>
              <a:spcBef>
                <a:spcPts val="0"/>
              </a:spcBef>
              <a:spcAft>
                <a:spcPts val="0"/>
              </a:spcAft>
              <a:buNone/>
            </a:pPr>
            <a:r>
              <a:rPr lang="en-GB" sz="1200">
                <a:solidFill>
                  <a:srgbClr val="464646"/>
                </a:solidFill>
              </a:rPr>
              <a:t>Damien Hirst, </a:t>
            </a:r>
            <a:r>
              <a:rPr lang="en-GB" sz="1200" i="1">
                <a:solidFill>
                  <a:srgbClr val="464646"/>
                </a:solidFill>
              </a:rPr>
              <a:t>The Physical Impossibility of Death in the Mind of Someone Living,</a:t>
            </a:r>
            <a:r>
              <a:rPr lang="en-GB" sz="1200">
                <a:solidFill>
                  <a:srgbClr val="464646"/>
                </a:solidFill>
              </a:rPr>
              <a:t> 1991</a:t>
            </a:r>
            <a:endParaRPr sz="1200">
              <a:solidFill>
                <a:srgbClr val="46464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000"/>
              <a:t>DISRUPTIVE ART </a:t>
            </a:r>
            <a:endParaRPr/>
          </a:p>
        </p:txBody>
      </p:sp>
      <p:sp>
        <p:nvSpPr>
          <p:cNvPr id="144" name="Google Shape;144;p25"/>
          <p:cNvSpPr txBox="1"/>
          <p:nvPr/>
        </p:nvSpPr>
        <p:spPr>
          <a:xfrm>
            <a:off x="457200" y="1063375"/>
            <a:ext cx="4782600" cy="40803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GB"/>
              <a:t>Transgressive art has the capacity to put our values  those we hold as a nation or as a culture  to the test. </a:t>
            </a:r>
            <a:endParaRPr/>
          </a:p>
          <a:p>
            <a:pPr marL="457200" lvl="0" indent="-317500" algn="l" rtl="0">
              <a:spcBef>
                <a:spcPts val="0"/>
              </a:spcBef>
              <a:spcAft>
                <a:spcPts val="0"/>
              </a:spcAft>
              <a:buSzPts val="1400"/>
              <a:buChar char="●"/>
            </a:pPr>
            <a:r>
              <a:rPr lang="en-GB"/>
              <a:t>It works by confounding our interpretation and our judgment. </a:t>
            </a:r>
            <a:endParaRPr/>
          </a:p>
          <a:p>
            <a:pPr marL="457200" lvl="0" indent="-317500" algn="l" rtl="0">
              <a:spcBef>
                <a:spcPts val="0"/>
              </a:spcBef>
              <a:spcAft>
                <a:spcPts val="0"/>
              </a:spcAft>
              <a:buSzPts val="1400"/>
              <a:buChar char="●"/>
            </a:pPr>
            <a:r>
              <a:rPr lang="en-GB"/>
              <a:t>When the beliefs we hold so dear are challenged, we are vulnerable to being offended. </a:t>
            </a:r>
            <a:endParaRPr/>
          </a:p>
          <a:p>
            <a:pPr marL="457200" lvl="0" indent="-317500" algn="l" rtl="0">
              <a:spcBef>
                <a:spcPts val="0"/>
              </a:spcBef>
              <a:spcAft>
                <a:spcPts val="0"/>
              </a:spcAft>
              <a:buSzPts val="1400"/>
              <a:buChar char="●"/>
            </a:pPr>
            <a:r>
              <a:rPr lang="en-GB"/>
              <a:t>Yet, art that offends our value judgment should be engaged with sincerely as it exposes us to the shaky ground on which our values are so often based</a:t>
            </a:r>
            <a:endParaRPr/>
          </a:p>
          <a:p>
            <a:pPr marL="457200" lvl="0" indent="-317500" algn="l" rtl="0">
              <a:spcBef>
                <a:spcPts val="0"/>
              </a:spcBef>
              <a:spcAft>
                <a:spcPts val="0"/>
              </a:spcAft>
              <a:buSzPts val="1400"/>
              <a:buChar char="●"/>
            </a:pPr>
            <a:r>
              <a:rPr lang="en-GB"/>
              <a:t>Much radical art takes the liberty of transgressing the boundaries and protocols of certain societal categories like religion, sexuality, gender, body and finally art history itself. </a:t>
            </a:r>
            <a:endParaRPr/>
          </a:p>
        </p:txBody>
      </p:sp>
      <p:pic>
        <p:nvPicPr>
          <p:cNvPr id="145" name="Google Shape;145;p25" descr="Image"/>
          <p:cNvPicPr preferRelativeResize="0"/>
          <p:nvPr/>
        </p:nvPicPr>
        <p:blipFill>
          <a:blip r:embed="rId3">
            <a:alphaModFix/>
          </a:blip>
          <a:stretch>
            <a:fillRect/>
          </a:stretch>
        </p:blipFill>
        <p:spPr>
          <a:xfrm>
            <a:off x="5334775" y="1571975"/>
            <a:ext cx="3581400" cy="2571750"/>
          </a:xfrm>
          <a:prstGeom prst="rect">
            <a:avLst/>
          </a:prstGeom>
          <a:noFill/>
          <a:ln>
            <a:noFill/>
          </a:ln>
        </p:spPr>
      </p:pic>
      <p:sp>
        <p:nvSpPr>
          <p:cNvPr id="146" name="Google Shape;146;p25"/>
          <p:cNvSpPr txBox="1"/>
          <p:nvPr/>
        </p:nvSpPr>
        <p:spPr>
          <a:xfrm>
            <a:off x="6804150" y="4099950"/>
            <a:ext cx="2180100" cy="994800"/>
          </a:xfrm>
          <a:prstGeom prst="rect">
            <a:avLst/>
          </a:prstGeom>
          <a:noFill/>
          <a:ln>
            <a:noFill/>
          </a:ln>
        </p:spPr>
        <p:txBody>
          <a:bodyPr spcFirstLastPara="1" wrap="square" lIns="91425" tIns="91425" rIns="91425" bIns="91425" anchor="ctr" anchorCtr="0">
            <a:noAutofit/>
          </a:bodyPr>
          <a:lstStyle/>
          <a:p>
            <a:pPr marL="0" lvl="0" indent="0" algn="l" rtl="0">
              <a:lnSpc>
                <a:spcPct val="172500"/>
              </a:lnSpc>
              <a:spcBef>
                <a:spcPts val="0"/>
              </a:spcBef>
              <a:spcAft>
                <a:spcPts val="0"/>
              </a:spcAft>
              <a:buNone/>
            </a:pPr>
            <a:r>
              <a:rPr lang="en-GB" sz="1000">
                <a:solidFill>
                  <a:srgbClr val="333333"/>
                </a:solidFill>
                <a:highlight>
                  <a:srgbClr val="FFFFFF"/>
                </a:highlight>
                <a:latin typeface="Verdana"/>
                <a:ea typeface="Verdana"/>
                <a:cs typeface="Verdana"/>
                <a:sym typeface="Verdana"/>
              </a:rPr>
              <a:t>Tracey Emin, </a:t>
            </a:r>
            <a:r>
              <a:rPr lang="en-GB" sz="1000" i="1">
                <a:solidFill>
                  <a:srgbClr val="333333"/>
                </a:solidFill>
                <a:highlight>
                  <a:srgbClr val="FFFFFF"/>
                </a:highlight>
                <a:latin typeface="Verdana"/>
                <a:ea typeface="Verdana"/>
                <a:cs typeface="Verdana"/>
                <a:sym typeface="Verdana"/>
              </a:rPr>
              <a:t>My Bed, </a:t>
            </a:r>
            <a:r>
              <a:rPr lang="en-GB" sz="1000">
                <a:solidFill>
                  <a:srgbClr val="333333"/>
                </a:solidFill>
                <a:highlight>
                  <a:srgbClr val="FFFFFF"/>
                </a:highlight>
                <a:latin typeface="Verdana"/>
                <a:ea typeface="Verdana"/>
                <a:cs typeface="Verdana"/>
                <a:sym typeface="Verdana"/>
              </a:rPr>
              <a:t>1998</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7E6B"/>
        </a:solidFill>
        <a:effectLst/>
      </p:bgPr>
    </p:bg>
    <p:spTree>
      <p:nvGrpSpPr>
        <p:cNvPr id="1" name="Shape 150"/>
        <p:cNvGrpSpPr/>
        <p:nvPr/>
      </p:nvGrpSpPr>
      <p:grpSpPr>
        <a:xfrm>
          <a:off x="0" y="0"/>
          <a:ext cx="0" cy="0"/>
          <a:chOff x="0" y="0"/>
          <a:chExt cx="0" cy="0"/>
        </a:xfrm>
      </p:grpSpPr>
      <p:sp>
        <p:nvSpPr>
          <p:cNvPr id="151" name="Google Shape;151;p26"/>
          <p:cNvSpPr txBox="1"/>
          <p:nvPr/>
        </p:nvSpPr>
        <p:spPr>
          <a:xfrm>
            <a:off x="499875" y="795825"/>
            <a:ext cx="82296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chemeClr val="dk1"/>
                </a:solidFill>
                <a:highlight>
                  <a:srgbClr val="FFFFFF"/>
                </a:highlight>
                <a:latin typeface="Amatic SC"/>
                <a:ea typeface="Amatic SC"/>
                <a:cs typeface="Amatic SC"/>
                <a:sym typeface="Amatic SC"/>
              </a:rPr>
              <a:t>Oscar Wilde, speaking for transgressive art, proposed that 'the critic should be able to recognize that the sphere of art and the sphere of ethics are absolutely distinct and separate.' </a:t>
            </a:r>
            <a:endParaRPr sz="3600">
              <a:latin typeface="Amatic SC"/>
              <a:ea typeface="Amatic SC"/>
              <a:cs typeface="Amatic SC"/>
              <a:sym typeface="Amatic S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ctrTitle"/>
          </p:nvPr>
        </p:nvSpPr>
        <p:spPr>
          <a:xfrm>
            <a:off x="3112775" y="1583925"/>
            <a:ext cx="3069900" cy="2080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3600" b="0"/>
              <a:t>How do rebellious artists violate art rules?</a:t>
            </a:r>
            <a:endParaRPr sz="3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a:spLocks noGrp="1"/>
          </p:cNvSpPr>
          <p:nvPr>
            <p:ph type="body" idx="1"/>
          </p:nvPr>
        </p:nvSpPr>
        <p:spPr>
          <a:xfrm>
            <a:off x="4275300" y="3029925"/>
            <a:ext cx="1207500" cy="2073600"/>
          </a:xfrm>
          <a:prstGeom prst="rect">
            <a:avLst/>
          </a:prstGeom>
          <a:solidFill>
            <a:srgbClr val="EAD1DC"/>
          </a:solidFill>
        </p:spPr>
        <p:txBody>
          <a:bodyPr spcFirstLastPara="1" wrap="square" lIns="91425" tIns="91425" rIns="91425" bIns="91425" anchor="ctr" anchorCtr="0">
            <a:noAutofit/>
          </a:bodyPr>
          <a:lstStyle/>
          <a:p>
            <a:pPr marL="0" lvl="0" indent="0" algn="l" rtl="0">
              <a:lnSpc>
                <a:spcPct val="110000"/>
              </a:lnSpc>
              <a:spcBef>
                <a:spcPts val="800"/>
              </a:spcBef>
              <a:spcAft>
                <a:spcPts val="0"/>
              </a:spcAft>
              <a:buClr>
                <a:schemeClr val="dk1"/>
              </a:buClr>
              <a:buSzPts val="1100"/>
              <a:buFont typeface="Arial"/>
              <a:buNone/>
            </a:pPr>
            <a:r>
              <a:rPr lang="en-GB" sz="1100" b="1">
                <a:latin typeface="Calibri"/>
                <a:ea typeface="Calibri"/>
                <a:cs typeface="Calibri"/>
                <a:sym typeface="Calibri"/>
              </a:rPr>
              <a:t>Print</a:t>
            </a:r>
            <a:endParaRPr sz="1100" b="1">
              <a:latin typeface="Calibri"/>
              <a:ea typeface="Calibri"/>
              <a:cs typeface="Calibri"/>
              <a:sym typeface="Calibri"/>
            </a:endParaRPr>
          </a:p>
          <a:p>
            <a:pPr marL="0" lvl="0" indent="0" algn="l" rtl="0">
              <a:lnSpc>
                <a:spcPct val="150000"/>
              </a:lnSpc>
              <a:spcBef>
                <a:spcPts val="1100"/>
              </a:spcBef>
              <a:spcAft>
                <a:spcPts val="0"/>
              </a:spcAft>
              <a:buNone/>
            </a:pPr>
            <a:r>
              <a:rPr lang="en-GB" sz="1100">
                <a:solidFill>
                  <a:srgbClr val="333333"/>
                </a:solidFill>
                <a:latin typeface="Calibri"/>
                <a:ea typeface="Calibri"/>
                <a:cs typeface="Calibri"/>
                <a:sym typeface="Calibri"/>
              </a:rPr>
              <a:t>2007</a:t>
            </a:r>
            <a:endParaRPr sz="1100">
              <a:solidFill>
                <a:srgbClr val="333333"/>
              </a:solidFill>
              <a:latin typeface="Calibri"/>
              <a:ea typeface="Calibri"/>
              <a:cs typeface="Calibri"/>
              <a:sym typeface="Calibri"/>
            </a:endParaRPr>
          </a:p>
          <a:p>
            <a:pPr marL="0" lvl="0" indent="0" algn="l" rtl="0">
              <a:lnSpc>
                <a:spcPct val="150000"/>
              </a:lnSpc>
              <a:spcBef>
                <a:spcPts val="800"/>
              </a:spcBef>
              <a:spcAft>
                <a:spcPts val="0"/>
              </a:spcAft>
              <a:buClr>
                <a:schemeClr val="dk1"/>
              </a:buClr>
              <a:buSzPts val="1100"/>
              <a:buFont typeface="Arial"/>
              <a:buNone/>
            </a:pPr>
            <a:r>
              <a:rPr lang="en-GB" sz="1100" b="1">
                <a:latin typeface="Calibri"/>
                <a:ea typeface="Calibri"/>
                <a:cs typeface="Calibri"/>
                <a:sym typeface="Calibri"/>
              </a:rPr>
              <a:t>Michael Landy</a:t>
            </a:r>
            <a:endParaRPr sz="1100" b="1">
              <a:latin typeface="Calibri"/>
              <a:ea typeface="Calibri"/>
              <a:cs typeface="Calibri"/>
              <a:sym typeface="Calibri"/>
            </a:endParaRPr>
          </a:p>
          <a:p>
            <a:pPr marL="0" lvl="0" indent="0" algn="l" rtl="0">
              <a:lnSpc>
                <a:spcPct val="120000"/>
              </a:lnSpc>
              <a:spcBef>
                <a:spcPts val="800"/>
              </a:spcBef>
              <a:spcAft>
                <a:spcPts val="0"/>
              </a:spcAft>
              <a:buClr>
                <a:schemeClr val="dk1"/>
              </a:buClr>
              <a:buSzPts val="1100"/>
              <a:buFont typeface="Arial"/>
              <a:buNone/>
            </a:pPr>
            <a:r>
              <a:rPr lang="en-GB" sz="1100">
                <a:solidFill>
                  <a:srgbClr val="333333"/>
                </a:solidFill>
                <a:latin typeface="Calibri"/>
                <a:ea typeface="Calibri"/>
                <a:cs typeface="Calibri"/>
                <a:sym typeface="Calibri"/>
              </a:rPr>
              <a:t>England</a:t>
            </a:r>
            <a:endParaRPr sz="1100">
              <a:solidFill>
                <a:srgbClr val="333333"/>
              </a:solidFill>
              <a:latin typeface="Calibri"/>
              <a:ea typeface="Calibri"/>
              <a:cs typeface="Calibri"/>
              <a:sym typeface="Calibri"/>
            </a:endParaRPr>
          </a:p>
          <a:p>
            <a:pPr marL="0" lvl="0" indent="0" algn="l" rtl="0">
              <a:lnSpc>
                <a:spcPct val="120000"/>
              </a:lnSpc>
              <a:spcBef>
                <a:spcPts val="1900"/>
              </a:spcBef>
              <a:spcAft>
                <a:spcPts val="0"/>
              </a:spcAft>
              <a:buClr>
                <a:schemeClr val="dk1"/>
              </a:buClr>
              <a:buSzPts val="1100"/>
              <a:buFont typeface="Arial"/>
              <a:buNone/>
            </a:pPr>
            <a:r>
              <a:rPr lang="en-GB" sz="1100">
                <a:solidFill>
                  <a:srgbClr val="333333"/>
                </a:solidFill>
                <a:latin typeface="Calibri"/>
                <a:ea typeface="Calibri"/>
                <a:cs typeface="Calibri"/>
                <a:sym typeface="Calibri"/>
              </a:rPr>
              <a:t>1963 </a:t>
            </a:r>
            <a:r>
              <a:rPr lang="en-GB" sz="1100">
                <a:solidFill>
                  <a:srgbClr val="333333"/>
                </a:solidFill>
                <a:highlight>
                  <a:srgbClr val="F6F6F6"/>
                </a:highlight>
                <a:latin typeface="Calibri"/>
                <a:ea typeface="Calibri"/>
                <a:cs typeface="Calibri"/>
                <a:sym typeface="Calibri"/>
              </a:rPr>
              <a:t>-</a:t>
            </a:r>
            <a:endParaRPr sz="1100">
              <a:solidFill>
                <a:srgbClr val="333333"/>
              </a:solidFill>
              <a:highlight>
                <a:srgbClr val="F6F6F6"/>
              </a:highlight>
              <a:latin typeface="Calibri"/>
              <a:ea typeface="Calibri"/>
              <a:cs typeface="Calibri"/>
              <a:sym typeface="Calibri"/>
            </a:endParaRPr>
          </a:p>
          <a:p>
            <a:pPr marL="0" lvl="0" indent="0" algn="l" rtl="0">
              <a:spcBef>
                <a:spcPts val="1900"/>
              </a:spcBef>
              <a:spcAft>
                <a:spcPts val="0"/>
              </a:spcAft>
              <a:buNone/>
            </a:pPr>
            <a:endParaRPr/>
          </a:p>
        </p:txBody>
      </p:sp>
      <p:pic>
        <p:nvPicPr>
          <p:cNvPr id="162" name="Google Shape;162;p28"/>
          <p:cNvPicPr preferRelativeResize="0"/>
          <p:nvPr/>
        </p:nvPicPr>
        <p:blipFill>
          <a:blip r:embed="rId3">
            <a:alphaModFix/>
          </a:blip>
          <a:stretch>
            <a:fillRect/>
          </a:stretch>
        </p:blipFill>
        <p:spPr>
          <a:xfrm>
            <a:off x="5530799" y="58325"/>
            <a:ext cx="3613202" cy="5143500"/>
          </a:xfrm>
          <a:prstGeom prst="rect">
            <a:avLst/>
          </a:prstGeom>
          <a:noFill/>
          <a:ln>
            <a:noFill/>
          </a:ln>
        </p:spPr>
      </p:pic>
      <p:sp>
        <p:nvSpPr>
          <p:cNvPr id="163" name="Google Shape;163;p28"/>
          <p:cNvSpPr txBox="1"/>
          <p:nvPr/>
        </p:nvSpPr>
        <p:spPr>
          <a:xfrm>
            <a:off x="193425" y="928250"/>
            <a:ext cx="3879300" cy="40005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lnSpc>
                <a:spcPct val="160000"/>
              </a:lnSpc>
              <a:spcBef>
                <a:spcPts val="0"/>
              </a:spcBef>
              <a:spcAft>
                <a:spcPts val="1100"/>
              </a:spcAft>
              <a:buNone/>
            </a:pPr>
            <a:r>
              <a:rPr lang="en-GB">
                <a:solidFill>
                  <a:srgbClr val="222222"/>
                </a:solidFill>
                <a:latin typeface="Calibri"/>
                <a:ea typeface="Calibri"/>
                <a:cs typeface="Calibri"/>
                <a:sym typeface="Calibri"/>
              </a:rPr>
              <a:t>In the ‘No frills’ series art is reduced to self-descriptive consumer units recalling the most literal conceptual art practices. The works are as obvious as they appear; there is no more to them than what you see. But of course they also suggest the contested terrain of marketing-fed consumer desire versus consumer rights for low-cost alternatives to branded products. Within the context of the art market this series is a deeply ironic swipe at what the art-world values and why, and the artist as a brand.</a:t>
            </a:r>
            <a:endParaRPr>
              <a:solidFill>
                <a:srgbClr val="222222"/>
              </a:solidFill>
              <a:latin typeface="Calibri"/>
              <a:ea typeface="Calibri"/>
              <a:cs typeface="Calibri"/>
              <a:sym typeface="Calibri"/>
            </a:endParaRPr>
          </a:p>
        </p:txBody>
      </p:sp>
      <p:sp>
        <p:nvSpPr>
          <p:cNvPr id="164" name="Google Shape;164;p28"/>
          <p:cNvSpPr txBox="1"/>
          <p:nvPr/>
        </p:nvSpPr>
        <p:spPr>
          <a:xfrm>
            <a:off x="193425" y="0"/>
            <a:ext cx="3000000" cy="92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200">
                <a:solidFill>
                  <a:schemeClr val="dk1"/>
                </a:solidFill>
                <a:latin typeface="Economica"/>
                <a:ea typeface="Economica"/>
                <a:cs typeface="Economica"/>
                <a:sym typeface="Economica"/>
              </a:rPr>
              <a:t>MICHAEL LANDY</a:t>
            </a:r>
            <a:endParaRPr sz="4200">
              <a:solidFill>
                <a:schemeClr val="dk1"/>
              </a:solidFill>
              <a:latin typeface="Economica"/>
              <a:ea typeface="Economica"/>
              <a:cs typeface="Economica"/>
              <a:sym typeface="Economic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body" idx="1"/>
          </p:nvPr>
        </p:nvSpPr>
        <p:spPr>
          <a:xfrm>
            <a:off x="7879850" y="4363099"/>
            <a:ext cx="1142100" cy="565500"/>
          </a:xfrm>
          <a:prstGeom prst="rect">
            <a:avLst/>
          </a:prstGeom>
        </p:spPr>
        <p:txBody>
          <a:bodyPr spcFirstLastPara="1" wrap="square" lIns="91425" tIns="91425" rIns="91425" bIns="91425" anchor="ctr" anchorCtr="0">
            <a:noAutofit/>
          </a:bodyPr>
          <a:lstStyle/>
          <a:p>
            <a:pPr marL="0" lvl="0" indent="0" algn="l" rtl="0">
              <a:lnSpc>
                <a:spcPct val="110000"/>
              </a:lnSpc>
              <a:spcBef>
                <a:spcPts val="0"/>
              </a:spcBef>
              <a:spcAft>
                <a:spcPts val="0"/>
              </a:spcAft>
              <a:buClr>
                <a:schemeClr val="dk1"/>
              </a:buClr>
              <a:buSzPts val="1100"/>
              <a:buFont typeface="Arial"/>
              <a:buNone/>
            </a:pPr>
            <a:r>
              <a:rPr lang="en-GB" sz="1200" b="1">
                <a:latin typeface="Calibri"/>
                <a:ea typeface="Calibri"/>
                <a:cs typeface="Calibri"/>
                <a:sym typeface="Calibri"/>
              </a:rPr>
              <a:t>Drawing (2)</a:t>
            </a:r>
            <a:endParaRPr sz="1200" b="1">
              <a:latin typeface="Calibri"/>
              <a:ea typeface="Calibri"/>
              <a:cs typeface="Calibri"/>
              <a:sym typeface="Calibri"/>
            </a:endParaRPr>
          </a:p>
          <a:p>
            <a:pPr marL="0" lvl="0" indent="0" algn="l" rtl="0">
              <a:lnSpc>
                <a:spcPct val="150000"/>
              </a:lnSpc>
              <a:spcBef>
                <a:spcPts val="1200"/>
              </a:spcBef>
              <a:spcAft>
                <a:spcPts val="0"/>
              </a:spcAft>
              <a:buClr>
                <a:schemeClr val="dk1"/>
              </a:buClr>
              <a:buSzPts val="1100"/>
              <a:buFont typeface="Arial"/>
              <a:buNone/>
            </a:pPr>
            <a:r>
              <a:rPr lang="en-GB" sz="1200">
                <a:solidFill>
                  <a:srgbClr val="333333"/>
                </a:solidFill>
                <a:latin typeface="Calibri"/>
                <a:ea typeface="Calibri"/>
                <a:cs typeface="Calibri"/>
                <a:sym typeface="Calibri"/>
              </a:rPr>
              <a:t>2007</a:t>
            </a:r>
            <a:endParaRPr sz="1200">
              <a:solidFill>
                <a:srgbClr val="333333"/>
              </a:solidFill>
              <a:latin typeface="Calibri"/>
              <a:ea typeface="Calibri"/>
              <a:cs typeface="Calibri"/>
              <a:sym typeface="Calibri"/>
            </a:endParaRPr>
          </a:p>
        </p:txBody>
      </p:sp>
      <p:pic>
        <p:nvPicPr>
          <p:cNvPr id="170" name="Google Shape;170;p29"/>
          <p:cNvPicPr preferRelativeResize="0"/>
          <p:nvPr/>
        </p:nvPicPr>
        <p:blipFill>
          <a:blip r:embed="rId3">
            <a:alphaModFix/>
          </a:blip>
          <a:stretch>
            <a:fillRect/>
          </a:stretch>
        </p:blipFill>
        <p:spPr>
          <a:xfrm>
            <a:off x="6921775" y="106950"/>
            <a:ext cx="1989075" cy="2824849"/>
          </a:xfrm>
          <a:prstGeom prst="rect">
            <a:avLst/>
          </a:prstGeom>
          <a:noFill/>
          <a:ln>
            <a:noFill/>
          </a:ln>
        </p:spPr>
      </p:pic>
      <p:pic>
        <p:nvPicPr>
          <p:cNvPr id="171" name="Google Shape;171;p29"/>
          <p:cNvPicPr preferRelativeResize="0"/>
          <p:nvPr/>
        </p:nvPicPr>
        <p:blipFill>
          <a:blip r:embed="rId4">
            <a:alphaModFix/>
          </a:blip>
          <a:stretch>
            <a:fillRect/>
          </a:stretch>
        </p:blipFill>
        <p:spPr>
          <a:xfrm>
            <a:off x="222170" y="106945"/>
            <a:ext cx="2895325" cy="2035328"/>
          </a:xfrm>
          <a:prstGeom prst="rect">
            <a:avLst/>
          </a:prstGeom>
          <a:noFill/>
          <a:ln>
            <a:noFill/>
          </a:ln>
        </p:spPr>
      </p:pic>
      <p:sp>
        <p:nvSpPr>
          <p:cNvPr id="172" name="Google Shape;172;p29"/>
          <p:cNvSpPr txBox="1">
            <a:spLocks noGrp="1"/>
          </p:cNvSpPr>
          <p:nvPr>
            <p:ph type="body" idx="1"/>
          </p:nvPr>
        </p:nvSpPr>
        <p:spPr>
          <a:xfrm>
            <a:off x="3280475" y="106954"/>
            <a:ext cx="1463400" cy="1148400"/>
          </a:xfrm>
          <a:prstGeom prst="rect">
            <a:avLst/>
          </a:prstGeom>
        </p:spPr>
        <p:txBody>
          <a:bodyPr spcFirstLastPara="1" wrap="square" lIns="91425" tIns="91425" rIns="91425" bIns="91425" anchor="ctr" anchorCtr="0">
            <a:noAutofit/>
          </a:bodyPr>
          <a:lstStyle/>
          <a:p>
            <a:pPr marL="0" lvl="0" indent="0" algn="l" rtl="0">
              <a:lnSpc>
                <a:spcPct val="110000"/>
              </a:lnSpc>
              <a:spcBef>
                <a:spcPts val="0"/>
              </a:spcBef>
              <a:spcAft>
                <a:spcPts val="0"/>
              </a:spcAft>
              <a:buClr>
                <a:schemeClr val="dk1"/>
              </a:buClr>
              <a:buSzPts val="1100"/>
              <a:buFont typeface="Arial"/>
              <a:buNone/>
            </a:pPr>
            <a:r>
              <a:rPr lang="en-GB" sz="1200" b="1">
                <a:latin typeface="Calibri"/>
                <a:ea typeface="Calibri"/>
                <a:cs typeface="Calibri"/>
                <a:sym typeface="Calibri"/>
              </a:rPr>
              <a:t>Painting (1)</a:t>
            </a:r>
            <a:endParaRPr sz="1200" b="1">
              <a:latin typeface="Calibri"/>
              <a:ea typeface="Calibri"/>
              <a:cs typeface="Calibri"/>
              <a:sym typeface="Calibri"/>
            </a:endParaRPr>
          </a:p>
          <a:p>
            <a:pPr marL="0" lvl="0" indent="0" algn="l" rtl="0">
              <a:lnSpc>
                <a:spcPct val="150000"/>
              </a:lnSpc>
              <a:spcBef>
                <a:spcPts val="1200"/>
              </a:spcBef>
              <a:spcAft>
                <a:spcPts val="0"/>
              </a:spcAft>
              <a:buNone/>
            </a:pPr>
            <a:r>
              <a:rPr lang="en-GB" sz="1200">
                <a:solidFill>
                  <a:srgbClr val="333333"/>
                </a:solidFill>
                <a:latin typeface="Calibri"/>
                <a:ea typeface="Calibri"/>
                <a:cs typeface="Calibri"/>
                <a:sym typeface="Calibri"/>
              </a:rPr>
              <a:t>2007</a:t>
            </a:r>
            <a:endParaRPr sz="1200">
              <a:solidFill>
                <a:srgbClr val="333333"/>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1100"/>
              <a:buFont typeface="Arial"/>
              <a:buNone/>
            </a:pPr>
            <a:endParaRPr sz="950">
              <a:solidFill>
                <a:srgbClr val="333333"/>
              </a:solidFill>
              <a:highlight>
                <a:srgbClr val="F6F6F6"/>
              </a:highlight>
            </a:endParaRPr>
          </a:p>
          <a:p>
            <a:pPr marL="0" lvl="0" indent="0" algn="l" rtl="0">
              <a:spcBef>
                <a:spcPts val="0"/>
              </a:spcBef>
              <a:spcAft>
                <a:spcPts val="0"/>
              </a:spcAft>
              <a:buNone/>
            </a:pPr>
            <a:endParaRPr/>
          </a:p>
        </p:txBody>
      </p:sp>
      <p:pic>
        <p:nvPicPr>
          <p:cNvPr id="173" name="Google Shape;173;p29"/>
          <p:cNvPicPr preferRelativeResize="0"/>
          <p:nvPr/>
        </p:nvPicPr>
        <p:blipFill>
          <a:blip r:embed="rId5">
            <a:alphaModFix/>
          </a:blip>
          <a:stretch>
            <a:fillRect/>
          </a:stretch>
        </p:blipFill>
        <p:spPr>
          <a:xfrm>
            <a:off x="2362500" y="1719300"/>
            <a:ext cx="4559274" cy="3384350"/>
          </a:xfrm>
          <a:prstGeom prst="rect">
            <a:avLst/>
          </a:prstGeom>
          <a:noFill/>
          <a:ln>
            <a:noFill/>
          </a:ln>
        </p:spPr>
      </p:pic>
      <p:sp>
        <p:nvSpPr>
          <p:cNvPr id="174" name="Google Shape;174;p29"/>
          <p:cNvSpPr txBox="1"/>
          <p:nvPr/>
        </p:nvSpPr>
        <p:spPr>
          <a:xfrm>
            <a:off x="438300" y="4640450"/>
            <a:ext cx="1924200" cy="463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a:solidFill>
                  <a:schemeClr val="dk1"/>
                </a:solidFill>
                <a:latin typeface="Calibri"/>
                <a:ea typeface="Calibri"/>
                <a:cs typeface="Calibri"/>
                <a:sym typeface="Calibri"/>
              </a:rPr>
              <a:t>Michael Landy,  </a:t>
            </a:r>
            <a:r>
              <a:rPr lang="en-GB" i="1">
                <a:solidFill>
                  <a:schemeClr val="dk1"/>
                </a:solidFill>
                <a:latin typeface="Calibri"/>
                <a:ea typeface="Calibri"/>
                <a:cs typeface="Calibri"/>
                <a:sym typeface="Calibri"/>
              </a:rPr>
              <a:t>Sculpture , </a:t>
            </a:r>
            <a:r>
              <a:rPr lang="en-GB">
                <a:solidFill>
                  <a:schemeClr val="dk1"/>
                </a:solidFill>
                <a:latin typeface="Calibri"/>
                <a:ea typeface="Calibri"/>
                <a:cs typeface="Calibri"/>
                <a:sym typeface="Calibri"/>
              </a:rPr>
              <a:t>2007</a:t>
            </a: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0"/>
          <p:cNvSpPr txBox="1">
            <a:spLocks noGrp="1"/>
          </p:cNvSpPr>
          <p:nvPr>
            <p:ph type="subTitle" idx="4294967295"/>
          </p:nvPr>
        </p:nvSpPr>
        <p:spPr>
          <a:xfrm>
            <a:off x="5251825" y="3155449"/>
            <a:ext cx="3054600" cy="888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a:t>Tattooed Pigs</a:t>
            </a:r>
            <a:endParaRPr/>
          </a:p>
          <a:p>
            <a:pPr marL="0" lvl="0" indent="0" algn="r" rtl="0">
              <a:spcBef>
                <a:spcPts val="1600"/>
              </a:spcBef>
              <a:spcAft>
                <a:spcPts val="1600"/>
              </a:spcAft>
              <a:buNone/>
            </a:pPr>
            <a:r>
              <a:rPr lang="en-GB"/>
              <a:t>Cloaca </a:t>
            </a:r>
            <a:endParaRPr/>
          </a:p>
        </p:txBody>
      </p:sp>
      <p:sp>
        <p:nvSpPr>
          <p:cNvPr id="180" name="Google Shape;180;p30"/>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a:t>Focus Artist 1:</a:t>
            </a:r>
            <a:endParaRPr/>
          </a:p>
          <a:p>
            <a:pPr marL="0" lvl="0" indent="0" algn="r" rtl="0">
              <a:spcBef>
                <a:spcPts val="0"/>
              </a:spcBef>
              <a:spcAft>
                <a:spcPts val="0"/>
              </a:spcAft>
              <a:buNone/>
            </a:pPr>
            <a:r>
              <a:rPr lang="en-GB"/>
              <a:t>WIM DELVOYE</a:t>
            </a:r>
            <a:endParaRPr/>
          </a:p>
        </p:txBody>
      </p:sp>
      <p:pic>
        <p:nvPicPr>
          <p:cNvPr id="181" name="Google Shape;181;p30"/>
          <p:cNvPicPr preferRelativeResize="0"/>
          <p:nvPr/>
        </p:nvPicPr>
        <p:blipFill>
          <a:blip r:embed="rId3">
            <a:alphaModFix/>
          </a:blip>
          <a:stretch>
            <a:fillRect/>
          </a:stretch>
        </p:blipFill>
        <p:spPr>
          <a:xfrm>
            <a:off x="1006472" y="408375"/>
            <a:ext cx="2697075" cy="3933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txBox="1">
            <a:spLocks noGrp="1"/>
          </p:cNvSpPr>
          <p:nvPr>
            <p:ph type="title"/>
          </p:nvPr>
        </p:nvSpPr>
        <p:spPr>
          <a:xfrm>
            <a:off x="224200" y="340600"/>
            <a:ext cx="2720100" cy="1559700"/>
          </a:xfrm>
          <a:prstGeom prst="rect">
            <a:avLst/>
          </a:prstGeom>
          <a:solidFill>
            <a:srgbClr val="F4CCCC"/>
          </a:solidFill>
        </p:spPr>
        <p:txBody>
          <a:bodyPr spcFirstLastPara="1" wrap="square" lIns="91425" tIns="91425" rIns="91425" bIns="91425" anchor="b" anchorCtr="0">
            <a:noAutofit/>
          </a:bodyPr>
          <a:lstStyle/>
          <a:p>
            <a:pPr marL="0" lvl="0" indent="0" algn="l" rtl="0">
              <a:spcBef>
                <a:spcPts val="0"/>
              </a:spcBef>
              <a:spcAft>
                <a:spcPts val="0"/>
              </a:spcAft>
              <a:buNone/>
            </a:pPr>
            <a:r>
              <a:rPr lang="en-GB"/>
              <a:t>FOCUS ARTIST:</a:t>
            </a:r>
            <a:endParaRPr/>
          </a:p>
          <a:p>
            <a:pPr marL="0" lvl="0" indent="0" algn="l" rtl="0">
              <a:spcBef>
                <a:spcPts val="0"/>
              </a:spcBef>
              <a:spcAft>
                <a:spcPts val="0"/>
              </a:spcAft>
              <a:buNone/>
            </a:pPr>
            <a:r>
              <a:rPr lang="en-GB"/>
              <a:t>WIM DELVOYE</a:t>
            </a:r>
            <a:endParaRPr/>
          </a:p>
        </p:txBody>
      </p:sp>
      <p:pic>
        <p:nvPicPr>
          <p:cNvPr id="187" name="Google Shape;187;p31"/>
          <p:cNvPicPr preferRelativeResize="0"/>
          <p:nvPr/>
        </p:nvPicPr>
        <p:blipFill rotWithShape="1">
          <a:blip r:embed="rId3">
            <a:alphaModFix/>
          </a:blip>
          <a:srcRect t="31071" b="18600"/>
          <a:stretch/>
        </p:blipFill>
        <p:spPr>
          <a:xfrm>
            <a:off x="3031948" y="170825"/>
            <a:ext cx="5922145" cy="1899247"/>
          </a:xfrm>
          <a:prstGeom prst="rect">
            <a:avLst/>
          </a:prstGeom>
          <a:noFill/>
          <a:ln>
            <a:noFill/>
          </a:ln>
        </p:spPr>
      </p:pic>
      <p:sp>
        <p:nvSpPr>
          <p:cNvPr id="188" name="Google Shape;188;p31"/>
          <p:cNvSpPr txBox="1">
            <a:spLocks noGrp="1"/>
          </p:cNvSpPr>
          <p:nvPr>
            <p:ph type="body" idx="1"/>
          </p:nvPr>
        </p:nvSpPr>
        <p:spPr>
          <a:xfrm>
            <a:off x="97800" y="2517325"/>
            <a:ext cx="8856300" cy="24996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Arial"/>
              <a:buChar char="●"/>
            </a:pPr>
            <a:r>
              <a:rPr lang="en-GB" sz="1400" b="1">
                <a:solidFill>
                  <a:srgbClr val="252525"/>
                </a:solidFill>
                <a:highlight>
                  <a:srgbClr val="FFFFFF"/>
                </a:highlight>
                <a:latin typeface="Arial"/>
                <a:ea typeface="Arial"/>
                <a:cs typeface="Arial"/>
                <a:sym typeface="Arial"/>
              </a:rPr>
              <a:t>Wim Delvoye</a:t>
            </a:r>
            <a:r>
              <a:rPr lang="en-GB" sz="1400">
                <a:solidFill>
                  <a:srgbClr val="252525"/>
                </a:solidFill>
                <a:highlight>
                  <a:srgbClr val="FFFFFF"/>
                </a:highlight>
                <a:latin typeface="Arial"/>
                <a:ea typeface="Arial"/>
                <a:cs typeface="Arial"/>
                <a:sym typeface="Arial"/>
              </a:rPr>
              <a:t> (born 1965 in </a:t>
            </a:r>
            <a:r>
              <a:rPr lang="en-GB" sz="1400">
                <a:solidFill>
                  <a:srgbClr val="0B0080"/>
                </a:solidFill>
                <a:highlight>
                  <a:srgbClr val="FFFFFF"/>
                </a:highlight>
                <a:uFill>
                  <a:noFill/>
                </a:uFill>
                <a:latin typeface="Arial"/>
                <a:ea typeface="Arial"/>
                <a:cs typeface="Arial"/>
                <a:sym typeface="Arial"/>
                <a:hlinkClick r:id="rId4"/>
              </a:rPr>
              <a:t>Wervik</a:t>
            </a:r>
            <a:r>
              <a:rPr lang="en-GB" sz="1400">
                <a:solidFill>
                  <a:srgbClr val="252525"/>
                </a:solidFill>
                <a:highlight>
                  <a:srgbClr val="FFFFFF"/>
                </a:highlight>
                <a:latin typeface="Arial"/>
                <a:ea typeface="Arial"/>
                <a:cs typeface="Arial"/>
                <a:sym typeface="Arial"/>
              </a:rPr>
              <a:t>, </a:t>
            </a:r>
            <a:r>
              <a:rPr lang="en-GB" sz="1400">
                <a:solidFill>
                  <a:srgbClr val="0B0080"/>
                </a:solidFill>
                <a:highlight>
                  <a:srgbClr val="FFFFFF"/>
                </a:highlight>
                <a:uFill>
                  <a:noFill/>
                </a:uFill>
                <a:latin typeface="Arial"/>
                <a:ea typeface="Arial"/>
                <a:cs typeface="Arial"/>
                <a:sym typeface="Arial"/>
                <a:hlinkClick r:id="rId5"/>
              </a:rPr>
              <a:t>West Flanders</a:t>
            </a:r>
            <a:r>
              <a:rPr lang="en-GB" sz="1400">
                <a:solidFill>
                  <a:srgbClr val="252525"/>
                </a:solidFill>
                <a:highlight>
                  <a:srgbClr val="FFFFFF"/>
                </a:highlight>
                <a:latin typeface="Arial"/>
                <a:ea typeface="Arial"/>
                <a:cs typeface="Arial"/>
                <a:sym typeface="Arial"/>
              </a:rPr>
              <a:t>)</a:t>
            </a:r>
            <a:r>
              <a:rPr lang="en-GB" sz="1400" baseline="30000">
                <a:solidFill>
                  <a:srgbClr val="0B0080"/>
                </a:solidFill>
                <a:highlight>
                  <a:srgbClr val="FFFFFF"/>
                </a:highlight>
                <a:uFill>
                  <a:noFill/>
                </a:uFill>
                <a:latin typeface="Arial"/>
                <a:ea typeface="Arial"/>
                <a:cs typeface="Arial"/>
                <a:sym typeface="Arial"/>
                <a:hlinkClick r:id="rId6"/>
              </a:rPr>
              <a:t>[1]</a:t>
            </a:r>
            <a:r>
              <a:rPr lang="en-GB" sz="1400">
                <a:solidFill>
                  <a:srgbClr val="252525"/>
                </a:solidFill>
                <a:highlight>
                  <a:srgbClr val="FFFFFF"/>
                </a:highlight>
                <a:latin typeface="Arial"/>
                <a:ea typeface="Arial"/>
                <a:cs typeface="Arial"/>
                <a:sym typeface="Arial"/>
              </a:rPr>
              <a:t> is a Belgian neo-conceptual artist known for his inventive and often shocking projects. </a:t>
            </a:r>
            <a:endParaRPr sz="1400">
              <a:solidFill>
                <a:srgbClr val="252525"/>
              </a:solidFill>
              <a:highlight>
                <a:srgbClr val="FFFFFF"/>
              </a:highlight>
              <a:latin typeface="Arial"/>
              <a:ea typeface="Arial"/>
              <a:cs typeface="Arial"/>
              <a:sym typeface="Arial"/>
            </a:endParaRPr>
          </a:p>
          <a:p>
            <a:pPr marL="457200" lvl="0" indent="-317500" algn="l" rtl="0">
              <a:spcBef>
                <a:spcPts val="0"/>
              </a:spcBef>
              <a:spcAft>
                <a:spcPts val="0"/>
              </a:spcAft>
              <a:buSzPts val="1400"/>
              <a:buFont typeface="Arial"/>
              <a:buChar char="●"/>
            </a:pPr>
            <a:r>
              <a:rPr lang="en-GB" sz="1400">
                <a:solidFill>
                  <a:srgbClr val="252525"/>
                </a:solidFill>
                <a:highlight>
                  <a:srgbClr val="FFFFFF"/>
                </a:highlight>
                <a:latin typeface="Arial"/>
                <a:ea typeface="Arial"/>
                <a:cs typeface="Arial"/>
                <a:sym typeface="Arial"/>
              </a:rPr>
              <a:t>Much of his work is focused on the body. He repeatedly links the attractive with the repulsive, creating work that holds within it inherent contradictions- one does not know whether to stare, be seduced, or to look away.</a:t>
            </a:r>
            <a:endParaRPr sz="140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957125"/>
            <a:ext cx="8520600" cy="212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6000"/>
              <a:t>What is Disruptive Art?</a:t>
            </a:r>
            <a:endParaRPr sz="6000"/>
          </a:p>
        </p:txBody>
      </p:sp>
      <p:sp>
        <p:nvSpPr>
          <p:cNvPr id="69" name="Google Shape;69;p14"/>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a:t>What might it involve? Can you think of any disruptive artists?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WIM DELVOYE</a:t>
            </a:r>
            <a:endParaRPr/>
          </a:p>
        </p:txBody>
      </p:sp>
      <p:sp>
        <p:nvSpPr>
          <p:cNvPr id="194" name="Google Shape;194;p32"/>
          <p:cNvSpPr txBox="1">
            <a:spLocks noGrp="1"/>
          </p:cNvSpPr>
          <p:nvPr>
            <p:ph type="body" idx="1"/>
          </p:nvPr>
        </p:nvSpPr>
        <p:spPr>
          <a:xfrm>
            <a:off x="5445475" y="2109000"/>
            <a:ext cx="3469500" cy="2826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Arial"/>
              <a:buChar char="●"/>
            </a:pPr>
            <a:r>
              <a:rPr lang="en-GB" sz="1400">
                <a:solidFill>
                  <a:srgbClr val="252525"/>
                </a:solidFill>
                <a:highlight>
                  <a:schemeClr val="lt1"/>
                </a:highlight>
                <a:latin typeface="Arial"/>
                <a:ea typeface="Arial"/>
                <a:cs typeface="Arial"/>
                <a:sym typeface="Arial"/>
              </a:rPr>
              <a:t>Wim Delvoye has an eclectic oeuvre, exposing his interest in a range of themes, from bodily function, to the Catholic Church, and numerous subjects in between. </a:t>
            </a:r>
            <a:endParaRPr sz="1400">
              <a:solidFill>
                <a:srgbClr val="252525"/>
              </a:solidFill>
              <a:highlight>
                <a:schemeClr val="lt1"/>
              </a:highlight>
              <a:latin typeface="Arial"/>
              <a:ea typeface="Arial"/>
              <a:cs typeface="Arial"/>
              <a:sym typeface="Arial"/>
            </a:endParaRPr>
          </a:p>
          <a:p>
            <a:pPr marL="457200" lvl="0" indent="-317500" algn="l" rtl="0">
              <a:spcBef>
                <a:spcPts val="0"/>
              </a:spcBef>
              <a:spcAft>
                <a:spcPts val="0"/>
              </a:spcAft>
              <a:buSzPts val="1400"/>
              <a:buFont typeface="Arial"/>
              <a:buChar char="●"/>
            </a:pPr>
            <a:r>
              <a:rPr lang="en-GB" sz="1400">
                <a:solidFill>
                  <a:srgbClr val="252525"/>
                </a:solidFill>
                <a:highlight>
                  <a:schemeClr val="lt1"/>
                </a:highlight>
                <a:latin typeface="Arial"/>
                <a:ea typeface="Arial"/>
                <a:cs typeface="Arial"/>
                <a:sym typeface="Arial"/>
              </a:rPr>
              <a:t>He lives and works in Belgium, but recently moved to China after a court of law judged his pig tattoo art projects illegal.</a:t>
            </a:r>
            <a:endParaRPr sz="1400"/>
          </a:p>
        </p:txBody>
      </p:sp>
      <p:sp>
        <p:nvSpPr>
          <p:cNvPr id="195" name="Google Shape;195;p32"/>
          <p:cNvSpPr txBox="1"/>
          <p:nvPr/>
        </p:nvSpPr>
        <p:spPr>
          <a:xfrm>
            <a:off x="5784275" y="165300"/>
            <a:ext cx="3253800" cy="19437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GB" sz="1800">
                <a:solidFill>
                  <a:srgbClr val="252525"/>
                </a:solidFill>
                <a:latin typeface="Oswald"/>
                <a:ea typeface="Oswald"/>
                <a:cs typeface="Oswald"/>
                <a:sym typeface="Oswald"/>
              </a:rPr>
              <a:t> As Robert Enright wrote in </a:t>
            </a:r>
            <a:r>
              <a:rPr lang="en-GB" sz="1800" i="1">
                <a:solidFill>
                  <a:srgbClr val="252525"/>
                </a:solidFill>
                <a:latin typeface="Oswald"/>
                <a:ea typeface="Oswald"/>
                <a:cs typeface="Oswald"/>
                <a:sym typeface="Oswald"/>
              </a:rPr>
              <a:t>Border Crossings</a:t>
            </a:r>
            <a:r>
              <a:rPr lang="en-GB" sz="1800">
                <a:solidFill>
                  <a:srgbClr val="252525"/>
                </a:solidFill>
                <a:latin typeface="Oswald"/>
                <a:ea typeface="Oswald"/>
                <a:cs typeface="Oswald"/>
                <a:sym typeface="Oswald"/>
              </a:rPr>
              <a:t>, </a:t>
            </a:r>
            <a:r>
              <a:rPr lang="en-GB" sz="1800" i="1">
                <a:solidFill>
                  <a:srgbClr val="252525"/>
                </a:solidFill>
                <a:latin typeface="Oswald"/>
                <a:ea typeface="Oswald"/>
                <a:cs typeface="Oswald"/>
                <a:sym typeface="Oswald"/>
              </a:rPr>
              <a:t>"Delvoye is involved in a way of making art that reorients our understanding of how beauty can be created".</a:t>
            </a:r>
            <a:r>
              <a:rPr lang="en-GB" sz="1800" i="1" baseline="30000">
                <a:solidFill>
                  <a:srgbClr val="0B0080"/>
                </a:solidFill>
                <a:uFill>
                  <a:noFill/>
                </a:uFill>
                <a:latin typeface="Oswald"/>
                <a:ea typeface="Oswald"/>
                <a:cs typeface="Oswald"/>
                <a:sym typeface="Oswald"/>
                <a:hlinkClick r:id="rId3"/>
              </a:rPr>
              <a:t>[2]</a:t>
            </a:r>
            <a:r>
              <a:rPr lang="en-GB" sz="1800" i="1">
                <a:solidFill>
                  <a:srgbClr val="252525"/>
                </a:solidFill>
                <a:latin typeface="Oswald"/>
                <a:ea typeface="Oswald"/>
                <a:cs typeface="Oswald"/>
                <a:sym typeface="Oswald"/>
              </a:rPr>
              <a:t> </a:t>
            </a:r>
            <a:endParaRPr sz="1800" i="1">
              <a:latin typeface="Oswald"/>
              <a:ea typeface="Oswald"/>
              <a:cs typeface="Oswald"/>
              <a:sym typeface="Oswald"/>
            </a:endParaRPr>
          </a:p>
        </p:txBody>
      </p:sp>
      <p:pic>
        <p:nvPicPr>
          <p:cNvPr id="196" name="Google Shape;196;p32"/>
          <p:cNvPicPr preferRelativeResize="0"/>
          <p:nvPr/>
        </p:nvPicPr>
        <p:blipFill>
          <a:blip r:embed="rId4">
            <a:alphaModFix/>
          </a:blip>
          <a:stretch>
            <a:fillRect/>
          </a:stretch>
        </p:blipFill>
        <p:spPr>
          <a:xfrm>
            <a:off x="83450" y="956050"/>
            <a:ext cx="5214526" cy="3910900"/>
          </a:xfrm>
          <a:prstGeom prst="rect">
            <a:avLst/>
          </a:prstGeom>
          <a:noFill/>
          <a:ln>
            <a:noFill/>
          </a:ln>
        </p:spPr>
      </p:pic>
      <p:sp>
        <p:nvSpPr>
          <p:cNvPr id="197" name="Google Shape;197;p32"/>
          <p:cNvSpPr txBox="1"/>
          <p:nvPr/>
        </p:nvSpPr>
        <p:spPr>
          <a:xfrm>
            <a:off x="4053575" y="3899075"/>
            <a:ext cx="1341900" cy="9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i="1"/>
              <a:t>Jamie, </a:t>
            </a:r>
            <a:r>
              <a:rPr lang="en-GB" sz="1100"/>
              <a:t>2005</a:t>
            </a:r>
            <a:endParaRPr sz="1100"/>
          </a:p>
          <a:p>
            <a:pPr marL="0" lvl="0" indent="0" algn="l" rtl="0">
              <a:spcBef>
                <a:spcPts val="0"/>
              </a:spcBef>
              <a:spcAft>
                <a:spcPts val="0"/>
              </a:spcAft>
              <a:buNone/>
            </a:pPr>
            <a:r>
              <a:rPr lang="en-GB" sz="1100"/>
              <a:t>Tattooed pig skin on polyester mold </a:t>
            </a:r>
            <a:endParaRPr sz="1100"/>
          </a:p>
          <a:p>
            <a:pPr marL="0" lvl="0" indent="0" algn="l" rtl="0">
              <a:spcBef>
                <a:spcPts val="0"/>
              </a:spcBef>
              <a:spcAft>
                <a:spcPts val="0"/>
              </a:spcAft>
              <a:buNone/>
            </a:pPr>
            <a:r>
              <a:rPr lang="en-GB" sz="1100"/>
              <a:t>145 x 75 x48cm</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a:spLocks noGrp="1"/>
          </p:cNvSpPr>
          <p:nvPr>
            <p:ph type="body" idx="4294967295"/>
          </p:nvPr>
        </p:nvSpPr>
        <p:spPr>
          <a:xfrm>
            <a:off x="39450" y="184875"/>
            <a:ext cx="8924400" cy="2225400"/>
          </a:xfrm>
          <a:prstGeom prst="rect">
            <a:avLst/>
          </a:prstGeom>
        </p:spPr>
        <p:txBody>
          <a:bodyPr spcFirstLastPara="1" wrap="square" lIns="91425" tIns="91425" rIns="91425" bIns="91425" anchor="t" anchorCtr="0">
            <a:noAutofit/>
          </a:bodyPr>
          <a:lstStyle/>
          <a:p>
            <a:pPr marL="457200" lvl="0" indent="-301625" algn="l" rtl="0">
              <a:lnSpc>
                <a:spcPct val="150000"/>
              </a:lnSpc>
              <a:spcBef>
                <a:spcPts val="0"/>
              </a:spcBef>
              <a:spcAft>
                <a:spcPts val="0"/>
              </a:spcAft>
              <a:buSzPts val="1150"/>
              <a:buFont typeface="Arial"/>
              <a:buChar char="●"/>
            </a:pPr>
            <a:r>
              <a:rPr lang="en-GB" sz="1150">
                <a:highlight>
                  <a:srgbClr val="FFFFFF"/>
                </a:highlight>
                <a:latin typeface="Arial"/>
                <a:ea typeface="Arial"/>
                <a:cs typeface="Arial"/>
                <a:sym typeface="Arial"/>
              </a:rPr>
              <a:t>Delvoye started tattooing the skin of dead pigs in the early 1990s, but it was not until 1997 that the artist began to use live pigs as a canvas. </a:t>
            </a:r>
            <a:endParaRPr sz="1150">
              <a:highlight>
                <a:srgbClr val="FFFFFF"/>
              </a:highlight>
              <a:latin typeface="Arial"/>
              <a:ea typeface="Arial"/>
              <a:cs typeface="Arial"/>
              <a:sym typeface="Arial"/>
            </a:endParaRPr>
          </a:p>
          <a:p>
            <a:pPr marL="457200" lvl="0" indent="-301625" algn="l" rtl="0">
              <a:lnSpc>
                <a:spcPct val="150000"/>
              </a:lnSpc>
              <a:spcBef>
                <a:spcPts val="0"/>
              </a:spcBef>
              <a:spcAft>
                <a:spcPts val="0"/>
              </a:spcAft>
              <a:buSzPts val="1150"/>
              <a:buFont typeface="Arial"/>
              <a:buChar char="●"/>
            </a:pPr>
            <a:r>
              <a:rPr lang="en-GB" sz="1150">
                <a:highlight>
                  <a:srgbClr val="FFFFFF"/>
                </a:highlight>
                <a:latin typeface="Arial"/>
                <a:ea typeface="Arial"/>
                <a:cs typeface="Arial"/>
                <a:sym typeface="Arial"/>
              </a:rPr>
              <a:t>In 2004, he bought a farm in a little village near </a:t>
            </a:r>
            <a:r>
              <a:rPr lang="en-GB" sz="1150">
                <a:solidFill>
                  <a:srgbClr val="1D70B6"/>
                </a:solidFill>
                <a:highlight>
                  <a:srgbClr val="FFFFFF"/>
                </a:highlight>
                <a:uFill>
                  <a:noFill/>
                </a:uFill>
                <a:latin typeface="Arial"/>
                <a:ea typeface="Arial"/>
                <a:cs typeface="Arial"/>
                <a:sym typeface="Arial"/>
                <a:hlinkClick r:id="rId3"/>
              </a:rPr>
              <a:t>Beijing</a:t>
            </a:r>
            <a:r>
              <a:rPr lang="en-GB" sz="1150">
                <a:highlight>
                  <a:srgbClr val="FFFFFF"/>
                </a:highlight>
                <a:latin typeface="Arial"/>
                <a:ea typeface="Arial"/>
                <a:cs typeface="Arial"/>
                <a:sym typeface="Arial"/>
              </a:rPr>
              <a:t> where he systematically elaborated the artistic concept for his Art Farm. There, the pigs grow up while a team of specialists looks after them. </a:t>
            </a:r>
            <a:endParaRPr sz="1150">
              <a:highlight>
                <a:srgbClr val="FFFFFF"/>
              </a:highlight>
              <a:latin typeface="Arial"/>
              <a:ea typeface="Arial"/>
              <a:cs typeface="Arial"/>
              <a:sym typeface="Arial"/>
            </a:endParaRPr>
          </a:p>
          <a:p>
            <a:pPr marL="457200" lvl="0" indent="-301625" algn="l" rtl="0">
              <a:lnSpc>
                <a:spcPct val="150000"/>
              </a:lnSpc>
              <a:spcBef>
                <a:spcPts val="0"/>
              </a:spcBef>
              <a:spcAft>
                <a:spcPts val="0"/>
              </a:spcAft>
              <a:buSzPts val="1150"/>
              <a:buFont typeface="Arial"/>
              <a:buChar char="●"/>
            </a:pPr>
            <a:r>
              <a:rPr lang="en-GB" sz="1150">
                <a:highlight>
                  <a:srgbClr val="FFFFFF"/>
                </a:highlight>
                <a:latin typeface="Arial"/>
                <a:ea typeface="Arial"/>
                <a:cs typeface="Arial"/>
                <a:sym typeface="Arial"/>
              </a:rPr>
              <a:t>Assistants, veterinarians, and, of course, Delvoye himself, sedate the piglets, shave their skin, tattoo them, keep the wounds clean and their skin properly moisturised.</a:t>
            </a:r>
            <a:endParaRPr/>
          </a:p>
        </p:txBody>
      </p:sp>
      <p:sp>
        <p:nvSpPr>
          <p:cNvPr id="203" name="Google Shape;203;p33"/>
          <p:cNvSpPr txBox="1"/>
          <p:nvPr/>
        </p:nvSpPr>
        <p:spPr>
          <a:xfrm>
            <a:off x="6037950" y="2094575"/>
            <a:ext cx="3000000" cy="3000000"/>
          </a:xfrm>
          <a:prstGeom prst="rect">
            <a:avLst/>
          </a:prstGeom>
          <a:solidFill>
            <a:srgbClr val="E06666"/>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GB" b="1">
                <a:solidFill>
                  <a:schemeClr val="dk1"/>
                </a:solidFill>
              </a:rPr>
              <a:t>In an interview with the </a:t>
            </a:r>
            <a:r>
              <a:rPr lang="en-GB" b="1">
                <a:solidFill>
                  <a:srgbClr val="1D70B6"/>
                </a:solidFill>
                <a:uFill>
                  <a:noFill/>
                </a:uFill>
                <a:hlinkClick r:id="rId4"/>
              </a:rPr>
              <a:t>French</a:t>
            </a:r>
            <a:r>
              <a:rPr lang="en-GB" b="1">
                <a:solidFill>
                  <a:schemeClr val="dk1"/>
                </a:solidFill>
              </a:rPr>
              <a:t> newspaper </a:t>
            </a:r>
            <a:r>
              <a:rPr lang="en-GB" b="1" i="1">
                <a:solidFill>
                  <a:srgbClr val="1D70B6"/>
                </a:solidFill>
                <a:uFill>
                  <a:noFill/>
                </a:uFill>
                <a:hlinkClick r:id="rId5"/>
              </a:rPr>
              <a:t>Le Monde</a:t>
            </a:r>
            <a:r>
              <a:rPr lang="en-GB" b="1" i="1">
                <a:solidFill>
                  <a:schemeClr val="dk1"/>
                </a:solidFill>
              </a:rPr>
              <a:t>,</a:t>
            </a:r>
            <a:r>
              <a:rPr lang="en-GB" b="1">
                <a:solidFill>
                  <a:schemeClr val="dk1"/>
                </a:solidFill>
              </a:rPr>
              <a:t>Delvoye described his concept as follows: </a:t>
            </a:r>
            <a:r>
              <a:rPr lang="en-GB" b="1" i="1">
                <a:solidFill>
                  <a:schemeClr val="dk1"/>
                </a:solidFill>
              </a:rPr>
              <a:t>‘I show the world works of art that are so alive, they have to be vaccinated…It lives, it moves, it will die. Everything is real.’</a:t>
            </a:r>
            <a:endParaRPr b="1" i="1">
              <a:solidFill>
                <a:schemeClr val="dk1"/>
              </a:solidFill>
            </a:endParaRPr>
          </a:p>
        </p:txBody>
      </p:sp>
      <p:pic>
        <p:nvPicPr>
          <p:cNvPr id="204" name="Google Shape;204;p33"/>
          <p:cNvPicPr preferRelativeResize="0"/>
          <p:nvPr/>
        </p:nvPicPr>
        <p:blipFill>
          <a:blip r:embed="rId6">
            <a:alphaModFix/>
          </a:blip>
          <a:stretch>
            <a:fillRect/>
          </a:stretch>
        </p:blipFill>
        <p:spPr>
          <a:xfrm>
            <a:off x="1052700" y="2264825"/>
            <a:ext cx="4478776" cy="26594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4"/>
          <p:cNvSpPr txBox="1"/>
          <p:nvPr/>
        </p:nvSpPr>
        <p:spPr>
          <a:xfrm>
            <a:off x="0" y="104700"/>
            <a:ext cx="3870000" cy="5038800"/>
          </a:xfrm>
          <a:prstGeom prst="rect">
            <a:avLst/>
          </a:prstGeom>
          <a:noFill/>
          <a:ln>
            <a:noFill/>
          </a:ln>
        </p:spPr>
        <p:txBody>
          <a:bodyPr spcFirstLastPara="1" wrap="square" lIns="91425" tIns="91425" rIns="91425" bIns="91425" anchor="ctr" anchorCtr="0">
            <a:noAutofit/>
          </a:bodyPr>
          <a:lstStyle/>
          <a:p>
            <a:pPr marL="457200" lvl="0" indent="-317500" algn="l" rtl="0">
              <a:lnSpc>
                <a:spcPct val="150000"/>
              </a:lnSpc>
              <a:spcBef>
                <a:spcPts val="0"/>
              </a:spcBef>
              <a:spcAft>
                <a:spcPts val="0"/>
              </a:spcAft>
              <a:buClr>
                <a:schemeClr val="dk1"/>
              </a:buClr>
              <a:buSzPts val="1400"/>
              <a:buChar char="●"/>
            </a:pPr>
            <a:r>
              <a:rPr lang="en-GB">
                <a:solidFill>
                  <a:schemeClr val="dk1"/>
                </a:solidFill>
                <a:highlight>
                  <a:srgbClr val="FFFFFF"/>
                </a:highlight>
              </a:rPr>
              <a:t>The tattoos themselves are based on Delavoye’s drawings, most of which refer to Western iconography. </a:t>
            </a:r>
            <a:endParaRPr>
              <a:solidFill>
                <a:schemeClr val="dk1"/>
              </a:solidFill>
              <a:highlight>
                <a:srgbClr val="FFFFFF"/>
              </a:highlight>
            </a:endParaRPr>
          </a:p>
          <a:p>
            <a:pPr marL="457200" lvl="0" indent="-317500" algn="l" rtl="0">
              <a:lnSpc>
                <a:spcPct val="150000"/>
              </a:lnSpc>
              <a:spcBef>
                <a:spcPts val="0"/>
              </a:spcBef>
              <a:spcAft>
                <a:spcPts val="0"/>
              </a:spcAft>
              <a:buClr>
                <a:schemeClr val="dk1"/>
              </a:buClr>
              <a:buSzPts val="1400"/>
              <a:buChar char="●"/>
            </a:pPr>
            <a:r>
              <a:rPr lang="en-GB">
                <a:solidFill>
                  <a:schemeClr val="dk1"/>
                </a:solidFill>
                <a:highlight>
                  <a:srgbClr val="FFFFFF"/>
                </a:highlight>
              </a:rPr>
              <a:t>From popular biker symbols such as hearts and skulls, to Disney princesses, the Louis Vuitton monogram and religious images, Delvoye ‘mixes antagonist elements in order to create an impact and make people feel uncomfortable.’ </a:t>
            </a:r>
            <a:endParaRPr>
              <a:solidFill>
                <a:schemeClr val="dk1"/>
              </a:solidFill>
              <a:highlight>
                <a:srgbClr val="FFFFFF"/>
              </a:highlight>
            </a:endParaRPr>
          </a:p>
          <a:p>
            <a:pPr marL="457200" lvl="0" indent="-317500" algn="l" rtl="0">
              <a:lnSpc>
                <a:spcPct val="150000"/>
              </a:lnSpc>
              <a:spcBef>
                <a:spcPts val="0"/>
              </a:spcBef>
              <a:spcAft>
                <a:spcPts val="0"/>
              </a:spcAft>
              <a:buClr>
                <a:schemeClr val="dk1"/>
              </a:buClr>
              <a:buSzPts val="1400"/>
              <a:buChar char="●"/>
            </a:pPr>
            <a:r>
              <a:rPr lang="en-GB">
                <a:solidFill>
                  <a:schemeClr val="dk1"/>
                </a:solidFill>
                <a:highlight>
                  <a:srgbClr val="FFFFFF"/>
                </a:highlight>
              </a:rPr>
              <a:t>By placing the motifs on pigskin, the artist takes away their message and purpose. They become pure decorum, their only intent is to shock and be beautiful. </a:t>
            </a:r>
            <a:endParaRPr/>
          </a:p>
        </p:txBody>
      </p:sp>
      <p:pic>
        <p:nvPicPr>
          <p:cNvPr id="210" name="Google Shape;210;p34"/>
          <p:cNvPicPr preferRelativeResize="0"/>
          <p:nvPr/>
        </p:nvPicPr>
        <p:blipFill rotWithShape="1">
          <a:blip r:embed="rId3">
            <a:alphaModFix/>
          </a:blip>
          <a:srcRect l="7459" r="13608"/>
          <a:stretch/>
        </p:blipFill>
        <p:spPr>
          <a:xfrm>
            <a:off x="4007325" y="90313"/>
            <a:ext cx="5006274" cy="4962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5" descr="Beschrijving" title="Wim Delvoye Tattooed Pigs">
            <a:hlinkClick r:id="rId3"/>
          </p:cNvPr>
          <p:cNvPicPr preferRelativeResize="0"/>
          <p:nvPr/>
        </p:nvPicPr>
        <p:blipFill>
          <a:blip r:embed="rId4">
            <a:alphaModFix/>
          </a:blip>
          <a:stretch>
            <a:fillRect/>
          </a:stretch>
        </p:blipFill>
        <p:spPr>
          <a:xfrm>
            <a:off x="152400" y="152400"/>
            <a:ext cx="6395675" cy="4796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6"/>
          <p:cNvPicPr preferRelativeResize="0"/>
          <p:nvPr/>
        </p:nvPicPr>
        <p:blipFill>
          <a:blip r:embed="rId3">
            <a:alphaModFix/>
          </a:blip>
          <a:stretch>
            <a:fillRect/>
          </a:stretch>
        </p:blipFill>
        <p:spPr>
          <a:xfrm>
            <a:off x="1251427" y="0"/>
            <a:ext cx="6641146" cy="5143500"/>
          </a:xfrm>
          <a:prstGeom prst="rect">
            <a:avLst/>
          </a:prstGeom>
          <a:noFill/>
          <a:ln>
            <a:noFill/>
          </a:ln>
        </p:spPr>
      </p:pic>
      <p:sp>
        <p:nvSpPr>
          <p:cNvPr id="221" name="Google Shape;221;p36"/>
          <p:cNvSpPr txBox="1"/>
          <p:nvPr/>
        </p:nvSpPr>
        <p:spPr>
          <a:xfrm>
            <a:off x="446325" y="4267475"/>
            <a:ext cx="2537700" cy="7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i="1"/>
              <a:t>Jesus</a:t>
            </a:r>
            <a:r>
              <a:rPr lang="en-GB" sz="1200"/>
              <a:t>, 2005</a:t>
            </a:r>
            <a:endParaRPr sz="1200"/>
          </a:p>
          <a:p>
            <a:pPr marL="0" lvl="0" indent="0" algn="l" rtl="0">
              <a:spcBef>
                <a:spcPts val="0"/>
              </a:spcBef>
              <a:spcAft>
                <a:spcPts val="0"/>
              </a:spcAft>
              <a:buNone/>
            </a:pPr>
            <a:r>
              <a:rPr lang="en-GB" sz="1200"/>
              <a:t>Tattooed Pig Skin on Polyester Mould 47x25x75cm</a:t>
            </a:r>
            <a:endParaRPr sz="1200"/>
          </a:p>
        </p:txBody>
      </p:sp>
      <p:sp>
        <p:nvSpPr>
          <p:cNvPr id="222" name="Google Shape;222;p36"/>
          <p:cNvSpPr txBox="1"/>
          <p:nvPr/>
        </p:nvSpPr>
        <p:spPr>
          <a:xfrm>
            <a:off x="0" y="0"/>
            <a:ext cx="4607700" cy="7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All works from: https://www.wimdelvoye.be/work/art-farm/</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7"/>
          <p:cNvPicPr preferRelativeResize="0"/>
          <p:nvPr/>
        </p:nvPicPr>
        <p:blipFill>
          <a:blip r:embed="rId3">
            <a:alphaModFix/>
          </a:blip>
          <a:stretch>
            <a:fillRect/>
          </a:stretch>
        </p:blipFill>
        <p:spPr>
          <a:xfrm>
            <a:off x="2222250" y="0"/>
            <a:ext cx="6858001" cy="5143501"/>
          </a:xfrm>
          <a:prstGeom prst="rect">
            <a:avLst/>
          </a:prstGeom>
          <a:noFill/>
          <a:ln>
            <a:noFill/>
          </a:ln>
        </p:spPr>
      </p:pic>
      <p:sp>
        <p:nvSpPr>
          <p:cNvPr id="228" name="Google Shape;228;p37"/>
          <p:cNvSpPr txBox="1"/>
          <p:nvPr/>
        </p:nvSpPr>
        <p:spPr>
          <a:xfrm>
            <a:off x="310175" y="4296650"/>
            <a:ext cx="3024000" cy="6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i="1"/>
              <a:t>Snowwhite</a:t>
            </a:r>
            <a:r>
              <a:rPr lang="en-GB" sz="1200"/>
              <a:t>, 2005</a:t>
            </a:r>
            <a:endParaRPr sz="1200"/>
          </a:p>
          <a:p>
            <a:pPr marL="0" lvl="0" indent="0" algn="l" rtl="0">
              <a:spcBef>
                <a:spcPts val="0"/>
              </a:spcBef>
              <a:spcAft>
                <a:spcPts val="0"/>
              </a:spcAft>
              <a:buNone/>
            </a:pPr>
            <a:r>
              <a:rPr lang="en-GB" sz="1200"/>
              <a:t>Tattooed pig skin on polyester mould 67x30x140cm</a:t>
            </a:r>
            <a:endParaRPr sz="1200"/>
          </a:p>
        </p:txBody>
      </p:sp>
      <p:sp>
        <p:nvSpPr>
          <p:cNvPr id="229" name="Google Shape;229;p37"/>
          <p:cNvSpPr txBox="1"/>
          <p:nvPr/>
        </p:nvSpPr>
        <p:spPr>
          <a:xfrm>
            <a:off x="152400" y="152400"/>
            <a:ext cx="3000000"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GB" sz="2400">
                <a:solidFill>
                  <a:schemeClr val="dk1"/>
                </a:solidFill>
                <a:latin typeface="Oswald"/>
                <a:ea typeface="Oswald"/>
                <a:cs typeface="Oswald"/>
                <a:sym typeface="Oswald"/>
              </a:rPr>
              <a:t>‘When visitors turn around the pigs, observe it, I am happy. I feel like I‘ve given them back their dignity’.</a:t>
            </a:r>
            <a:endParaRPr sz="2400">
              <a:latin typeface="Oswald"/>
              <a:ea typeface="Oswald"/>
              <a:cs typeface="Oswald"/>
              <a:sym typeface="Oswa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8"/>
          <p:cNvPicPr preferRelativeResize="0"/>
          <p:nvPr/>
        </p:nvPicPr>
        <p:blipFill>
          <a:blip r:embed="rId3">
            <a:alphaModFix/>
          </a:blip>
          <a:stretch>
            <a:fillRect/>
          </a:stretch>
        </p:blipFill>
        <p:spPr>
          <a:xfrm>
            <a:off x="2286000" y="0"/>
            <a:ext cx="6858001" cy="5143501"/>
          </a:xfrm>
          <a:prstGeom prst="rect">
            <a:avLst/>
          </a:prstGeom>
          <a:noFill/>
          <a:ln>
            <a:noFill/>
          </a:ln>
        </p:spPr>
      </p:pic>
      <p:sp>
        <p:nvSpPr>
          <p:cNvPr id="235" name="Google Shape;235;p38"/>
          <p:cNvSpPr txBox="1"/>
          <p:nvPr/>
        </p:nvSpPr>
        <p:spPr>
          <a:xfrm>
            <a:off x="96275" y="86550"/>
            <a:ext cx="2090400" cy="16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i="1"/>
              <a:t>Stuffed carpet pigs</a:t>
            </a:r>
            <a:r>
              <a:rPr lang="en-GB" sz="1200"/>
              <a:t>, 2010</a:t>
            </a:r>
            <a:endParaRPr sz="1200"/>
          </a:p>
          <a:p>
            <a:pPr marL="0" lvl="0" indent="0" algn="l" rtl="0">
              <a:spcBef>
                <a:spcPts val="0"/>
              </a:spcBef>
              <a:spcAft>
                <a:spcPts val="0"/>
              </a:spcAft>
              <a:buNone/>
            </a:pPr>
            <a:r>
              <a:rPr lang="en-GB" sz="1200"/>
              <a:t>tattooed pig skin on polyester mould - variable dimensions</a:t>
            </a:r>
            <a:endParaRPr sz="1200"/>
          </a:p>
          <a:p>
            <a:pPr marL="0" lvl="0" indent="0" algn="l" rtl="0">
              <a:spcBef>
                <a:spcPts val="0"/>
              </a:spcBef>
              <a:spcAft>
                <a:spcPts val="0"/>
              </a:spcAft>
              <a:buNone/>
            </a:pPr>
            <a:r>
              <a:rPr lang="en-GB" sz="1200"/>
              <a:t>Installed at MAMAC, Nice </a:t>
            </a:r>
            <a:endParaRPr sz="1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9"/>
          <p:cNvPicPr preferRelativeResize="0"/>
          <p:nvPr/>
        </p:nvPicPr>
        <p:blipFill rotWithShape="1">
          <a:blip r:embed="rId3">
            <a:alphaModFix/>
          </a:blip>
          <a:srcRect t="9250" b="12287"/>
          <a:stretch/>
        </p:blipFill>
        <p:spPr>
          <a:xfrm>
            <a:off x="162425" y="0"/>
            <a:ext cx="4918809" cy="5143501"/>
          </a:xfrm>
          <a:prstGeom prst="rect">
            <a:avLst/>
          </a:prstGeom>
          <a:noFill/>
          <a:ln>
            <a:noFill/>
          </a:ln>
        </p:spPr>
      </p:pic>
      <p:sp>
        <p:nvSpPr>
          <p:cNvPr id="241" name="Google Shape;241;p39"/>
          <p:cNvSpPr txBox="1"/>
          <p:nvPr/>
        </p:nvSpPr>
        <p:spPr>
          <a:xfrm>
            <a:off x="0" y="65000"/>
            <a:ext cx="2222100" cy="97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i="1"/>
              <a:t>Untitled (Lovesick Sebastian</a:t>
            </a:r>
            <a:r>
              <a:rPr lang="en-GB" sz="1200"/>
              <a:t>), </a:t>
            </a:r>
            <a:endParaRPr sz="1200"/>
          </a:p>
          <a:p>
            <a:pPr marL="0" lvl="0" indent="0" algn="l" rtl="0">
              <a:spcBef>
                <a:spcPts val="0"/>
              </a:spcBef>
              <a:spcAft>
                <a:spcPts val="0"/>
              </a:spcAft>
              <a:buNone/>
            </a:pPr>
            <a:r>
              <a:rPr lang="en-GB" sz="1200"/>
              <a:t>2001</a:t>
            </a:r>
            <a:endParaRPr sz="1200"/>
          </a:p>
          <a:p>
            <a:pPr marL="0" lvl="0" indent="0" algn="l" rtl="0">
              <a:spcBef>
                <a:spcPts val="0"/>
              </a:spcBef>
              <a:spcAft>
                <a:spcPts val="0"/>
              </a:spcAft>
              <a:buNone/>
            </a:pPr>
            <a:r>
              <a:rPr lang="en-GB" sz="1200"/>
              <a:t>Tattooed pig skin</a:t>
            </a:r>
            <a:endParaRPr sz="1200"/>
          </a:p>
          <a:p>
            <a:pPr marL="0" lvl="0" indent="0" algn="l" rtl="0">
              <a:spcBef>
                <a:spcPts val="0"/>
              </a:spcBef>
              <a:spcAft>
                <a:spcPts val="0"/>
              </a:spcAft>
              <a:buNone/>
            </a:pPr>
            <a:r>
              <a:rPr lang="en-GB" sz="1200"/>
              <a:t>133x120cm</a:t>
            </a:r>
            <a:endParaRPr sz="1200"/>
          </a:p>
        </p:txBody>
      </p:sp>
      <p:pic>
        <p:nvPicPr>
          <p:cNvPr id="242" name="Google Shape;242;p39"/>
          <p:cNvPicPr preferRelativeResize="0"/>
          <p:nvPr/>
        </p:nvPicPr>
        <p:blipFill rotWithShape="1">
          <a:blip r:embed="rId4">
            <a:alphaModFix/>
          </a:blip>
          <a:srcRect l="29409" t="31806" r="24950" b="26446"/>
          <a:stretch/>
        </p:blipFill>
        <p:spPr>
          <a:xfrm>
            <a:off x="4884750" y="65000"/>
            <a:ext cx="4067725" cy="4958849"/>
          </a:xfrm>
          <a:prstGeom prst="rect">
            <a:avLst/>
          </a:prstGeom>
          <a:noFill/>
          <a:ln w="28575" cap="flat" cmpd="sng">
            <a:solidFill>
              <a:srgbClr val="434343"/>
            </a:solidFill>
            <a:prstDash val="solid"/>
            <a:round/>
            <a:headEnd type="none" w="sm" len="sm"/>
            <a:tailEnd type="none" w="sm" len="sm"/>
          </a:ln>
        </p:spPr>
      </p:pic>
      <p:sp>
        <p:nvSpPr>
          <p:cNvPr id="243" name="Google Shape;243;p39"/>
          <p:cNvSpPr txBox="1"/>
          <p:nvPr/>
        </p:nvSpPr>
        <p:spPr>
          <a:xfrm>
            <a:off x="5005025" y="137300"/>
            <a:ext cx="615600" cy="262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t>DETAIL</a:t>
            </a:r>
            <a:endParaRPr sz="9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0"/>
          <p:cNvSpPr txBox="1">
            <a:spLocks noGrp="1"/>
          </p:cNvSpPr>
          <p:nvPr>
            <p:ph type="title"/>
          </p:nvPr>
        </p:nvSpPr>
        <p:spPr>
          <a:xfrm>
            <a:off x="57400" y="115725"/>
            <a:ext cx="6631200" cy="4812900"/>
          </a:xfrm>
          <a:prstGeom prst="rect">
            <a:avLst/>
          </a:prstGeom>
        </p:spPr>
        <p:txBody>
          <a:bodyPr spcFirstLastPara="1" wrap="square" lIns="91425" tIns="91425" rIns="91425" bIns="91425" anchor="ctr" anchorCtr="0">
            <a:noAutofit/>
          </a:bodyPr>
          <a:lstStyle/>
          <a:p>
            <a:pPr marL="457200" lvl="0" indent="-317500" algn="l" rtl="0">
              <a:lnSpc>
                <a:spcPct val="150000"/>
              </a:lnSpc>
              <a:spcBef>
                <a:spcPts val="0"/>
              </a:spcBef>
              <a:spcAft>
                <a:spcPts val="0"/>
              </a:spcAft>
              <a:buSzPts val="1400"/>
              <a:buFont typeface="Arial"/>
              <a:buChar char="●"/>
            </a:pPr>
            <a:r>
              <a:rPr lang="en-GB" sz="1400">
                <a:highlight>
                  <a:srgbClr val="FFFFFF"/>
                </a:highlight>
                <a:latin typeface="Arial"/>
                <a:ea typeface="Arial"/>
                <a:cs typeface="Arial"/>
                <a:sym typeface="Arial"/>
              </a:rPr>
              <a:t>The artist sees the pig as an investment, a piggy bank, literally. </a:t>
            </a:r>
            <a:endParaRPr sz="1400">
              <a:highlight>
                <a:srgbClr val="FFFFFF"/>
              </a:highlight>
              <a:latin typeface="Arial"/>
              <a:ea typeface="Arial"/>
              <a:cs typeface="Arial"/>
              <a:sym typeface="Arial"/>
            </a:endParaRPr>
          </a:p>
          <a:p>
            <a:pPr marL="457200" lvl="0" indent="-317500" algn="l" rtl="0">
              <a:lnSpc>
                <a:spcPct val="150000"/>
              </a:lnSpc>
              <a:spcBef>
                <a:spcPts val="0"/>
              </a:spcBef>
              <a:spcAft>
                <a:spcPts val="0"/>
              </a:spcAft>
              <a:buSzPts val="1400"/>
              <a:buFont typeface="Arial"/>
              <a:buChar char="●"/>
            </a:pPr>
            <a:r>
              <a:rPr lang="en-GB" sz="1400">
                <a:highlight>
                  <a:srgbClr val="FFFFFF"/>
                </a:highlight>
                <a:latin typeface="Arial"/>
                <a:ea typeface="Arial"/>
                <a:cs typeface="Arial"/>
                <a:sym typeface="Arial"/>
              </a:rPr>
              <a:t>Sporting Louis Vuitton logos and Disney princesses, Delvoye’s live pigs were tattooed as piglets and grew along with their marks. </a:t>
            </a:r>
            <a:endParaRPr sz="1400">
              <a:highlight>
                <a:srgbClr val="FFFFFF"/>
              </a:highlight>
              <a:latin typeface="Arial"/>
              <a:ea typeface="Arial"/>
              <a:cs typeface="Arial"/>
              <a:sym typeface="Arial"/>
            </a:endParaRPr>
          </a:p>
          <a:p>
            <a:pPr marL="457200" lvl="0" indent="-317500" algn="l" rtl="0">
              <a:lnSpc>
                <a:spcPct val="150000"/>
              </a:lnSpc>
              <a:spcBef>
                <a:spcPts val="0"/>
              </a:spcBef>
              <a:spcAft>
                <a:spcPts val="0"/>
              </a:spcAft>
              <a:buSzPts val="1400"/>
              <a:buFont typeface="Arial"/>
              <a:buChar char="●"/>
            </a:pPr>
            <a:r>
              <a:rPr lang="en-GB" sz="1400">
                <a:highlight>
                  <a:srgbClr val="FFFFFF"/>
                </a:highlight>
                <a:latin typeface="Arial"/>
                <a:ea typeface="Arial"/>
                <a:cs typeface="Arial"/>
                <a:sym typeface="Arial"/>
              </a:rPr>
              <a:t>art collectors could choose to buy either live tattooed pigs or taxidermied dead ones. Buyers can purchase a pig and let it grow old on the farm. After its death, they can ‘harvest’ the skin. The pigs are not killed for their skin, but they live in order to produce the live canvas that is their skin. </a:t>
            </a:r>
            <a:endParaRPr sz="1400">
              <a:highlight>
                <a:srgbClr val="FFFFFF"/>
              </a:highlight>
              <a:latin typeface="Arial"/>
              <a:ea typeface="Arial"/>
              <a:cs typeface="Arial"/>
              <a:sym typeface="Arial"/>
            </a:endParaRPr>
          </a:p>
          <a:p>
            <a:pPr marL="457200" lvl="0" indent="-317500" algn="l" rtl="0">
              <a:lnSpc>
                <a:spcPct val="150000"/>
              </a:lnSpc>
              <a:spcBef>
                <a:spcPts val="0"/>
              </a:spcBef>
              <a:spcAft>
                <a:spcPts val="0"/>
              </a:spcAft>
              <a:buSzPts val="1400"/>
              <a:buFont typeface="Arial"/>
              <a:buChar char="●"/>
            </a:pPr>
            <a:r>
              <a:rPr lang="en-GB" sz="1400">
                <a:highlight>
                  <a:srgbClr val="FFFFFF"/>
                </a:highlight>
                <a:latin typeface="Arial"/>
                <a:ea typeface="Arial"/>
                <a:cs typeface="Arial"/>
                <a:sym typeface="Arial"/>
              </a:rPr>
              <a:t>They are live objects of consumption as soon as the ink decorates their backs, but they can only be materially possessed after their death. </a:t>
            </a:r>
            <a:endParaRPr sz="1400">
              <a:highlight>
                <a:srgbClr val="FFFFFF"/>
              </a:highlight>
              <a:latin typeface="Arial"/>
              <a:ea typeface="Arial"/>
              <a:cs typeface="Arial"/>
              <a:sym typeface="Arial"/>
            </a:endParaRPr>
          </a:p>
          <a:p>
            <a:pPr marL="457200" lvl="0" indent="-317500" algn="l" rtl="0">
              <a:lnSpc>
                <a:spcPct val="150000"/>
              </a:lnSpc>
              <a:spcBef>
                <a:spcPts val="0"/>
              </a:spcBef>
              <a:spcAft>
                <a:spcPts val="0"/>
              </a:spcAft>
              <a:buSzPts val="1400"/>
              <a:buFont typeface="Arial"/>
              <a:buChar char="●"/>
            </a:pPr>
            <a:r>
              <a:rPr lang="en-GB" sz="1400">
                <a:highlight>
                  <a:srgbClr val="FFFFFF"/>
                </a:highlight>
                <a:latin typeface="Arial"/>
                <a:ea typeface="Arial"/>
                <a:cs typeface="Arial"/>
                <a:sym typeface="Arial"/>
              </a:rPr>
              <a:t>Delvoye imitates the concept of economic growth by assigning a ‘value’ to the pigs. The ink drawings on their backs enlarge as the pigs grow bigger, and as their shapes change, so do their tattoos.</a:t>
            </a:r>
            <a:endParaRPr sz="1400"/>
          </a:p>
        </p:txBody>
      </p:sp>
      <p:pic>
        <p:nvPicPr>
          <p:cNvPr id="249" name="Google Shape;249;p40" descr="Wim Delvoye, Art Farm Beijng 2003-2010, Live tattooed pigs"/>
          <p:cNvPicPr preferRelativeResize="0"/>
          <p:nvPr/>
        </p:nvPicPr>
        <p:blipFill>
          <a:blip r:embed="rId3">
            <a:alphaModFix/>
          </a:blip>
          <a:stretch>
            <a:fillRect/>
          </a:stretch>
        </p:blipFill>
        <p:spPr>
          <a:xfrm>
            <a:off x="6802975" y="871900"/>
            <a:ext cx="1943100" cy="29241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41" descr="&quot;Someone is really bringing home the bacon by selling hog skins covered in Disney tattoos for more than £50,000 a piece.&#10;&#10;Are they gammon a laugh?&#10;&#10;Okay, the hammy puns will stop now but seriously, while these pigs certainly look the biz, is it not a bit cruel?” * &#10;&#10;Cenk Uygur (http://www.twitter.com/cenkuygur) and Ana Kasparian (http://www.twitter.com/AnaKasparian) break it down on The Young Turks.&#10;&#10;*Read more here http://metro.co.uk/2015/03/21/wtf-pigs-with-disney-tattoos-are-selling-for-more-than-50k-5114671/" title="Artist Sells Tattooed Pig Skin For More Than 100K">
            <a:hlinkClick r:id="rId3"/>
          </p:cNvPr>
          <p:cNvPicPr preferRelativeResize="0"/>
          <p:nvPr/>
        </p:nvPicPr>
        <p:blipFill>
          <a:blip r:embed="rId4">
            <a:alphaModFix/>
          </a:blip>
          <a:stretch>
            <a:fillRect/>
          </a:stretch>
        </p:blipFill>
        <p:spPr>
          <a:xfrm>
            <a:off x="211925" y="87600"/>
            <a:ext cx="5320250" cy="3990200"/>
          </a:xfrm>
          <a:prstGeom prst="rect">
            <a:avLst/>
          </a:prstGeom>
          <a:noFill/>
          <a:ln>
            <a:noFill/>
          </a:ln>
        </p:spPr>
      </p:pic>
      <p:sp>
        <p:nvSpPr>
          <p:cNvPr id="255" name="Google Shape;255;p41"/>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A SEGMENT FROM THE YOUNG TURKS DISCUSSING TATTOOED PIGS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773700" y="747725"/>
            <a:ext cx="7596600" cy="371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Disruptive:</a:t>
            </a:r>
            <a:endParaRPr/>
          </a:p>
          <a:p>
            <a:pPr marL="0" lvl="0" indent="0" algn="ctr" rtl="0">
              <a:spcBef>
                <a:spcPts val="0"/>
              </a:spcBef>
              <a:spcAft>
                <a:spcPts val="0"/>
              </a:spcAft>
              <a:buNone/>
            </a:pPr>
            <a:r>
              <a:rPr lang="en-GB" sz="1800">
                <a:solidFill>
                  <a:srgbClr val="555555"/>
                </a:solidFill>
                <a:highlight>
                  <a:srgbClr val="FFFFFF"/>
                </a:highlight>
                <a:latin typeface="Arial"/>
                <a:ea typeface="Arial"/>
                <a:cs typeface="Arial"/>
                <a:sym typeface="Arial"/>
              </a:rPr>
              <a:t>causing or tending to cause disruption</a:t>
            </a:r>
            <a:endParaRPr sz="1800">
              <a:solidFill>
                <a:srgbClr val="555555"/>
              </a:solidFill>
              <a:highlight>
                <a:srgbClr val="FFFFFF"/>
              </a:highlight>
              <a:latin typeface="Arial"/>
              <a:ea typeface="Arial"/>
              <a:cs typeface="Arial"/>
              <a:sym typeface="Arial"/>
            </a:endParaRPr>
          </a:p>
          <a:p>
            <a:pPr marL="0" lvl="0" indent="0" algn="ctr" rtl="0">
              <a:spcBef>
                <a:spcPts val="0"/>
              </a:spcBef>
              <a:spcAft>
                <a:spcPts val="0"/>
              </a:spcAft>
              <a:buNone/>
            </a:pPr>
            <a:endParaRPr sz="900" i="1">
              <a:solidFill>
                <a:srgbClr val="888888"/>
              </a:solidFill>
              <a:highlight>
                <a:srgbClr val="FFFFFF"/>
              </a:highlight>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GB" sz="1200" i="1">
                <a:solidFill>
                  <a:srgbClr val="888888"/>
                </a:solidFill>
                <a:highlight>
                  <a:srgbClr val="FFFFFF"/>
                </a:highlight>
                <a:latin typeface="Arial"/>
                <a:ea typeface="Arial"/>
                <a:cs typeface="Arial"/>
                <a:sym typeface="Arial"/>
              </a:rPr>
              <a:t>synonyms:</a:t>
            </a:r>
            <a:endParaRPr sz="1200" i="1">
              <a:solidFill>
                <a:srgbClr val="888888"/>
              </a:solidFill>
              <a:highlight>
                <a:srgbClr val="FFFFFF"/>
              </a:highlight>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GB" sz="1200" u="sng">
                <a:solidFill>
                  <a:srgbClr val="555555"/>
                </a:solidFill>
                <a:highlight>
                  <a:srgbClr val="FFFFFF"/>
                </a:highlight>
                <a:latin typeface="Arial"/>
                <a:ea typeface="Arial"/>
                <a:cs typeface="Arial"/>
                <a:sym typeface="Arial"/>
              </a:rPr>
              <a:t>troublesome</a:t>
            </a:r>
            <a:endParaRPr sz="1200">
              <a:solidFill>
                <a:srgbClr val="555555"/>
              </a:solidFill>
              <a:highlight>
                <a:srgbClr val="FFFFFF"/>
              </a:highlight>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GB" sz="1200" u="sng">
                <a:solidFill>
                  <a:srgbClr val="555555"/>
                </a:solidFill>
                <a:highlight>
                  <a:srgbClr val="FFFFFF"/>
                </a:highlight>
                <a:latin typeface="Arial"/>
                <a:ea typeface="Arial"/>
                <a:cs typeface="Arial"/>
                <a:sym typeface="Arial"/>
              </a:rPr>
              <a:t>unruly</a:t>
            </a:r>
            <a:endParaRPr sz="1200">
              <a:solidFill>
                <a:srgbClr val="555555"/>
              </a:solidFill>
              <a:highlight>
                <a:srgbClr val="FFFFFF"/>
              </a:highlight>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GB" sz="1200">
                <a:solidFill>
                  <a:srgbClr val="555555"/>
                </a:solidFill>
                <a:highlight>
                  <a:srgbClr val="FFFFFF"/>
                </a:highlight>
                <a:latin typeface="Arial"/>
                <a:ea typeface="Arial"/>
                <a:cs typeface="Arial"/>
                <a:sym typeface="Arial"/>
              </a:rPr>
              <a:t>badly behaved</a:t>
            </a:r>
            <a:endParaRPr sz="1200">
              <a:solidFill>
                <a:srgbClr val="555555"/>
              </a:solidFill>
              <a:highlight>
                <a:srgbClr val="FFFFFF"/>
              </a:highlight>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GB" sz="1200" u="sng">
                <a:solidFill>
                  <a:srgbClr val="555555"/>
                </a:solidFill>
                <a:highlight>
                  <a:srgbClr val="FFFFFF"/>
                </a:highlight>
                <a:latin typeface="Arial"/>
                <a:ea typeface="Arial"/>
                <a:cs typeface="Arial"/>
                <a:sym typeface="Arial"/>
              </a:rPr>
              <a:t>rowdy</a:t>
            </a:r>
            <a:endParaRPr sz="1200">
              <a:solidFill>
                <a:srgbClr val="555555"/>
              </a:solidFill>
              <a:highlight>
                <a:srgbClr val="FFFFFF"/>
              </a:highlight>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GB" sz="1200" u="sng">
                <a:solidFill>
                  <a:srgbClr val="555555"/>
                </a:solidFill>
                <a:highlight>
                  <a:srgbClr val="FFFFFF"/>
                </a:highlight>
                <a:latin typeface="Arial"/>
                <a:ea typeface="Arial"/>
                <a:cs typeface="Arial"/>
                <a:sym typeface="Arial"/>
              </a:rPr>
              <a:t>disorderly</a:t>
            </a:r>
            <a:endParaRPr sz="1200">
              <a:solidFill>
                <a:srgbClr val="555555"/>
              </a:solidFill>
              <a:highlight>
                <a:srgbClr val="FFFFFF"/>
              </a:highlight>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GB" sz="1200" u="sng">
                <a:solidFill>
                  <a:srgbClr val="555555"/>
                </a:solidFill>
                <a:highlight>
                  <a:srgbClr val="FFFFFF"/>
                </a:highlight>
                <a:latin typeface="Arial"/>
                <a:ea typeface="Arial"/>
                <a:cs typeface="Arial"/>
                <a:sym typeface="Arial"/>
              </a:rPr>
              <a:t>undisciplined</a:t>
            </a:r>
            <a:endParaRPr sz="1200">
              <a:solidFill>
                <a:srgbClr val="555555"/>
              </a:solidFill>
              <a:highlight>
                <a:srgbClr val="FFFFFF"/>
              </a:highlight>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GB" sz="1200" u="sng">
                <a:solidFill>
                  <a:srgbClr val="555555"/>
                </a:solidFill>
                <a:highlight>
                  <a:srgbClr val="FFFFFF"/>
                </a:highlight>
                <a:latin typeface="Arial"/>
                <a:ea typeface="Arial"/>
                <a:cs typeface="Arial"/>
                <a:sym typeface="Arial"/>
              </a:rPr>
              <a:t>Wild</a:t>
            </a:r>
            <a:endParaRPr sz="1200" u="sng">
              <a:solidFill>
                <a:srgbClr val="555555"/>
              </a:solidFill>
              <a:highlight>
                <a:srgbClr val="FFFFFF"/>
              </a:highlight>
              <a:latin typeface="Arial"/>
              <a:ea typeface="Arial"/>
              <a:cs typeface="Arial"/>
              <a:sym typeface="Arial"/>
            </a:endParaRPr>
          </a:p>
          <a:p>
            <a:pPr marL="0" lvl="0" indent="0" algn="ctr" rtl="0">
              <a:spcBef>
                <a:spcPts val="0"/>
              </a:spcBef>
              <a:spcAft>
                <a:spcPts val="0"/>
              </a:spcAft>
              <a:buClr>
                <a:schemeClr val="dk1"/>
              </a:buClr>
              <a:buSzPts val="1100"/>
              <a:buFont typeface="Arial"/>
              <a:buNone/>
            </a:pPr>
            <a:endParaRPr sz="1200" u="sng">
              <a:solidFill>
                <a:srgbClr val="555555"/>
              </a:solidFill>
              <a:highlight>
                <a:srgbClr val="FFFFFF"/>
              </a:highlight>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GB" sz="1200" u="sng">
                <a:solidFill>
                  <a:srgbClr val="555555"/>
                </a:solidFill>
                <a:highlight>
                  <a:srgbClr val="FFFFFF"/>
                </a:highlight>
                <a:latin typeface="Arial"/>
                <a:ea typeface="Arial"/>
                <a:cs typeface="Arial"/>
                <a:sym typeface="Arial"/>
              </a:rPr>
              <a:t>Provocative</a:t>
            </a:r>
            <a:endParaRPr sz="1200" u="sng">
              <a:solidFill>
                <a:srgbClr val="555555"/>
              </a:solidFill>
              <a:highlight>
                <a:srgbClr val="FFFFFF"/>
              </a:highlight>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GB" sz="1200" u="sng">
                <a:solidFill>
                  <a:srgbClr val="555555"/>
                </a:solidFill>
                <a:highlight>
                  <a:srgbClr val="FFFFFF"/>
                </a:highlight>
                <a:latin typeface="Arial"/>
                <a:ea typeface="Arial"/>
                <a:cs typeface="Arial"/>
                <a:sym typeface="Arial"/>
              </a:rPr>
              <a:t>Antagonistic</a:t>
            </a:r>
            <a:endParaRPr sz="1200" u="sng">
              <a:solidFill>
                <a:srgbClr val="555555"/>
              </a:solidFill>
              <a:highlight>
                <a:srgbClr val="FFFFFF"/>
              </a:highlight>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GB" sz="1200" u="sng">
                <a:solidFill>
                  <a:srgbClr val="555555"/>
                </a:solidFill>
                <a:highlight>
                  <a:srgbClr val="FFFFFF"/>
                </a:highlight>
                <a:latin typeface="Arial"/>
                <a:ea typeface="Arial"/>
                <a:cs typeface="Arial"/>
                <a:sym typeface="Arial"/>
              </a:rPr>
              <a:t>Subversive</a:t>
            </a:r>
            <a:endParaRPr sz="1200" u="sng">
              <a:solidFill>
                <a:srgbClr val="555555"/>
              </a:solidFill>
              <a:highlight>
                <a:srgbClr val="FFFFFF"/>
              </a:highlight>
              <a:latin typeface="Arial"/>
              <a:ea typeface="Arial"/>
              <a:cs typeface="Arial"/>
              <a:sym typeface="Arial"/>
            </a:endParaRPr>
          </a:p>
          <a:p>
            <a:pPr marL="0" lvl="0" indent="0" algn="ctr" rtl="0">
              <a:spcBef>
                <a:spcPts val="0"/>
              </a:spcBef>
              <a:spcAft>
                <a:spcPts val="0"/>
              </a:spcAft>
              <a:buNone/>
            </a:pPr>
            <a:r>
              <a:rPr lang="en-GB" sz="1200">
                <a:solidFill>
                  <a:srgbClr val="555555"/>
                </a:solidFill>
                <a:highlight>
                  <a:srgbClr val="FFFFFF"/>
                </a:highlight>
                <a:latin typeface="Arial"/>
                <a:ea typeface="Arial"/>
                <a:cs typeface="Arial"/>
                <a:sym typeface="Arial"/>
              </a:rPr>
              <a:t>.</a:t>
            </a:r>
            <a:endParaRPr sz="1200">
              <a:solidFill>
                <a:srgbClr val="555555"/>
              </a:solidFill>
              <a:highlight>
                <a:srgbClr val="FFFFFF"/>
              </a:highlight>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2"/>
          <p:cNvPicPr preferRelativeResize="0"/>
          <p:nvPr/>
        </p:nvPicPr>
        <p:blipFill>
          <a:blip r:embed="rId3">
            <a:alphaModFix/>
          </a:blip>
          <a:stretch>
            <a:fillRect/>
          </a:stretch>
        </p:blipFill>
        <p:spPr>
          <a:xfrm>
            <a:off x="3" y="0"/>
            <a:ext cx="3859595" cy="5143501"/>
          </a:xfrm>
          <a:prstGeom prst="rect">
            <a:avLst/>
          </a:prstGeom>
          <a:noFill/>
          <a:ln>
            <a:noFill/>
          </a:ln>
        </p:spPr>
      </p:pic>
      <p:sp>
        <p:nvSpPr>
          <p:cNvPr id="261" name="Google Shape;261;p42"/>
          <p:cNvSpPr txBox="1"/>
          <p:nvPr/>
        </p:nvSpPr>
        <p:spPr>
          <a:xfrm>
            <a:off x="3995225" y="154625"/>
            <a:ext cx="1623600" cy="10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t>Art Farm</a:t>
            </a:r>
            <a:endParaRPr sz="1200"/>
          </a:p>
          <a:p>
            <a:pPr marL="0" lvl="0" indent="0" algn="l" rtl="0">
              <a:spcBef>
                <a:spcPts val="0"/>
              </a:spcBef>
              <a:spcAft>
                <a:spcPts val="0"/>
              </a:spcAft>
              <a:buNone/>
            </a:pPr>
            <a:r>
              <a:rPr lang="en-GB" sz="1200"/>
              <a:t>2003-2010</a:t>
            </a:r>
            <a:endParaRPr sz="1200"/>
          </a:p>
          <a:p>
            <a:pPr marL="0" lvl="0" indent="0" algn="l" rtl="0">
              <a:spcBef>
                <a:spcPts val="0"/>
              </a:spcBef>
              <a:spcAft>
                <a:spcPts val="0"/>
              </a:spcAft>
              <a:buNone/>
            </a:pPr>
            <a:r>
              <a:rPr lang="en-GB" sz="1200"/>
              <a:t>live tattooed pigs</a:t>
            </a:r>
            <a:endParaRPr sz="1200"/>
          </a:p>
          <a:p>
            <a:pPr marL="0" lvl="0" indent="0" algn="l" rtl="0">
              <a:spcBef>
                <a:spcPts val="0"/>
              </a:spcBef>
              <a:spcAft>
                <a:spcPts val="0"/>
              </a:spcAft>
              <a:buNone/>
            </a:pPr>
            <a:r>
              <a:rPr lang="en-GB" sz="1200"/>
              <a:t>Yang Zhen, Beijing</a:t>
            </a:r>
            <a:endParaRPr sz="1200"/>
          </a:p>
        </p:txBody>
      </p:sp>
      <p:pic>
        <p:nvPicPr>
          <p:cNvPr id="262" name="Google Shape;262;p42"/>
          <p:cNvPicPr preferRelativeResize="0"/>
          <p:nvPr/>
        </p:nvPicPr>
        <p:blipFill>
          <a:blip r:embed="rId4">
            <a:alphaModFix/>
          </a:blip>
          <a:stretch>
            <a:fillRect/>
          </a:stretch>
        </p:blipFill>
        <p:spPr>
          <a:xfrm>
            <a:off x="3859600" y="1159800"/>
            <a:ext cx="5284400" cy="3963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3"/>
          <p:cNvSpPr txBox="1">
            <a:spLocks noGrp="1"/>
          </p:cNvSpPr>
          <p:nvPr>
            <p:ph type="title"/>
          </p:nvPr>
        </p:nvSpPr>
        <p:spPr>
          <a:xfrm>
            <a:off x="265500" y="929275"/>
            <a:ext cx="4045200" cy="265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DISCUSSION</a:t>
            </a:r>
            <a:endParaRPr/>
          </a:p>
          <a:p>
            <a:pPr marL="0" lvl="0" indent="0" algn="ctr" rtl="0">
              <a:spcBef>
                <a:spcPts val="0"/>
              </a:spcBef>
              <a:spcAft>
                <a:spcPts val="0"/>
              </a:spcAft>
              <a:buNone/>
            </a:pPr>
            <a:r>
              <a:rPr lang="en-GB"/>
              <a:t>Wim Delvoye</a:t>
            </a:r>
            <a:endParaRPr/>
          </a:p>
          <a:p>
            <a:pPr marL="0" lvl="0" indent="0" algn="ctr" rtl="0">
              <a:spcBef>
                <a:spcPts val="0"/>
              </a:spcBef>
              <a:spcAft>
                <a:spcPts val="0"/>
              </a:spcAft>
              <a:buNone/>
            </a:pPr>
            <a:endParaRPr/>
          </a:p>
          <a:p>
            <a:pPr marL="0" lvl="0" indent="0" algn="ctr" rtl="0">
              <a:spcBef>
                <a:spcPts val="0"/>
              </a:spcBef>
              <a:spcAft>
                <a:spcPts val="0"/>
              </a:spcAft>
              <a:buNone/>
            </a:pPr>
            <a:r>
              <a:rPr lang="en-GB"/>
              <a:t>TATTOOED PIGS</a:t>
            </a:r>
            <a:endParaRPr/>
          </a:p>
        </p:txBody>
      </p:sp>
      <p:sp>
        <p:nvSpPr>
          <p:cNvPr id="268" name="Google Shape;268;p4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What do you think about </a:t>
            </a:r>
            <a:r>
              <a:rPr lang="en-GB" i="1"/>
              <a:t>Tattooed Pigs?</a:t>
            </a:r>
            <a:endParaRPr i="1"/>
          </a:p>
          <a:p>
            <a:pPr marL="0" lvl="0" indent="0" algn="l" rtl="0">
              <a:spcBef>
                <a:spcPts val="1600"/>
              </a:spcBef>
              <a:spcAft>
                <a:spcPts val="0"/>
              </a:spcAft>
              <a:buNone/>
            </a:pPr>
            <a:r>
              <a:rPr lang="en-GB"/>
              <a:t>In what ways does the artwork cause controversy?</a:t>
            </a:r>
            <a:endParaRPr/>
          </a:p>
          <a:p>
            <a:pPr marL="0" lvl="0" indent="0" algn="l" rtl="0">
              <a:spcBef>
                <a:spcPts val="1600"/>
              </a:spcBef>
              <a:spcAft>
                <a:spcPts val="0"/>
              </a:spcAft>
              <a:buNone/>
            </a:pPr>
            <a:r>
              <a:rPr lang="en-GB"/>
              <a:t>What issues does the artist explore in his work?</a:t>
            </a:r>
            <a:endParaRPr/>
          </a:p>
          <a:p>
            <a:pPr marL="0" lvl="0" indent="0" algn="l" rtl="0">
              <a:spcBef>
                <a:spcPts val="1600"/>
              </a:spcBef>
              <a:spcAft>
                <a:spcPts val="0"/>
              </a:spcAft>
              <a:buNone/>
            </a:pPr>
            <a:r>
              <a:rPr lang="en-GB"/>
              <a:t>How are art traditions subverted and disrupted in </a:t>
            </a:r>
            <a:r>
              <a:rPr lang="en-GB" i="1"/>
              <a:t>Tattooed Pigs</a:t>
            </a:r>
            <a:r>
              <a:rPr lang="en-GB"/>
              <a:t>?</a:t>
            </a:r>
            <a:endParaRPr/>
          </a:p>
          <a:p>
            <a:pPr marL="0" lvl="0" indent="0" algn="l" rtl="0">
              <a:spcBef>
                <a:spcPts val="1600"/>
              </a:spcBef>
              <a:spcAft>
                <a:spcPts val="1600"/>
              </a:spcAft>
              <a:buNone/>
            </a:pPr>
            <a:r>
              <a:rPr lang="en-GB"/>
              <a:t>What is the role of the audience in relation to </a:t>
            </a:r>
            <a:r>
              <a:rPr lang="en-GB" i="1"/>
              <a:t>Tattooed Pigs</a:t>
            </a:r>
            <a:r>
              <a:rPr lang="en-GB"/>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4"/>
          <p:cNvSpPr txBox="1">
            <a:spLocks noGrp="1"/>
          </p:cNvSpPr>
          <p:nvPr>
            <p:ph type="title"/>
          </p:nvPr>
        </p:nvSpPr>
        <p:spPr>
          <a:xfrm>
            <a:off x="91450" y="6977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TIM </a:t>
            </a:r>
            <a:endParaRPr/>
          </a:p>
        </p:txBody>
      </p:sp>
      <p:sp>
        <p:nvSpPr>
          <p:cNvPr id="274" name="Google Shape;274;p44"/>
          <p:cNvSpPr txBox="1"/>
          <p:nvPr/>
        </p:nvSpPr>
        <p:spPr>
          <a:xfrm>
            <a:off x="91450" y="677250"/>
            <a:ext cx="5544300" cy="37890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GB"/>
              <a:t>Tim Steiner has an elaborate tattoo on his back that was designed by Wim Delvoye and sold to a German art collector. When Steiner dies his skin will be framed - until then he spends his life sitting in galleries with his shirt off.</a:t>
            </a:r>
            <a:endParaRPr/>
          </a:p>
          <a:p>
            <a:pPr marL="0" lvl="0" indent="0" algn="l" rtl="0">
              <a:spcBef>
                <a:spcPts val="1000"/>
              </a:spcBef>
              <a:spcAft>
                <a:spcPts val="0"/>
              </a:spcAft>
              <a:buNone/>
            </a:pPr>
            <a:r>
              <a:rPr lang="en-GB"/>
              <a:t>"The work of art is on my back, I'm just the guy carrying it around," says the 40-year-old former tattoo parlour manager from Zurich.</a:t>
            </a:r>
            <a:endParaRPr/>
          </a:p>
          <a:p>
            <a:pPr marL="0" lvl="0" indent="0" algn="l" rtl="0">
              <a:spcBef>
                <a:spcPts val="1000"/>
              </a:spcBef>
              <a:spcAft>
                <a:spcPts val="0"/>
              </a:spcAft>
              <a:buNone/>
            </a:pPr>
            <a:r>
              <a:rPr lang="en-GB"/>
              <a:t>A decade ago, his then girlfriend met a Belgian artist called Wim Delvoye, who'd become well known for his controversial work tattooing pigs.</a:t>
            </a:r>
            <a:endParaRPr/>
          </a:p>
          <a:p>
            <a:pPr marL="0" lvl="0" indent="0" algn="l" rtl="0">
              <a:spcBef>
                <a:spcPts val="1000"/>
              </a:spcBef>
              <a:spcAft>
                <a:spcPts val="0"/>
              </a:spcAft>
              <a:buNone/>
            </a:pPr>
            <a:r>
              <a:rPr lang="en-GB"/>
              <a:t>Delvoye told her he was looking for someone to agree to be a human canvas for a new work and asked if she knew anyone who might be interested.</a:t>
            </a:r>
            <a:endParaRPr/>
          </a:p>
          <a:p>
            <a:pPr marL="0" lvl="0" indent="0" algn="l" rtl="0">
              <a:spcBef>
                <a:spcPts val="1000"/>
              </a:spcBef>
              <a:spcAft>
                <a:spcPts val="0"/>
              </a:spcAft>
              <a:buNone/>
            </a:pPr>
            <a:r>
              <a:rPr lang="en-GB"/>
              <a:t>"She called me on the phone, and I said spontaneously, 'I'd like to do that,'" Steiner says.</a:t>
            </a:r>
            <a:endParaRPr sz="1100">
              <a:solidFill>
                <a:srgbClr val="404040"/>
              </a:solidFill>
              <a:highlight>
                <a:srgbClr val="FFFFFF"/>
              </a:highlight>
            </a:endParaRPr>
          </a:p>
        </p:txBody>
      </p:sp>
      <p:pic>
        <p:nvPicPr>
          <p:cNvPr id="275" name="Google Shape;275;p44"/>
          <p:cNvPicPr preferRelativeResize="0"/>
          <p:nvPr/>
        </p:nvPicPr>
        <p:blipFill>
          <a:blip r:embed="rId3">
            <a:alphaModFix/>
          </a:blip>
          <a:stretch>
            <a:fillRect/>
          </a:stretch>
        </p:blipFill>
        <p:spPr>
          <a:xfrm>
            <a:off x="6762999" y="160450"/>
            <a:ext cx="2234849" cy="2234874"/>
          </a:xfrm>
          <a:prstGeom prst="rect">
            <a:avLst/>
          </a:prstGeom>
          <a:noFill/>
          <a:ln>
            <a:noFill/>
          </a:ln>
        </p:spPr>
      </p:pic>
      <p:sp>
        <p:nvSpPr>
          <p:cNvPr id="276" name="Google Shape;276;p44"/>
          <p:cNvSpPr txBox="1"/>
          <p:nvPr/>
        </p:nvSpPr>
        <p:spPr>
          <a:xfrm>
            <a:off x="0" y="4800825"/>
            <a:ext cx="3297900" cy="4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4"/>
              </a:rPr>
              <a:t>https://www.bbc.com/news/magazine-38601603</a:t>
            </a:r>
            <a:endParaRPr/>
          </a:p>
        </p:txBody>
      </p:sp>
      <p:pic>
        <p:nvPicPr>
          <p:cNvPr id="277" name="Google Shape;277;p44"/>
          <p:cNvPicPr preferRelativeResize="0"/>
          <p:nvPr/>
        </p:nvPicPr>
        <p:blipFill>
          <a:blip r:embed="rId5">
            <a:alphaModFix/>
          </a:blip>
          <a:stretch>
            <a:fillRect/>
          </a:stretch>
        </p:blipFill>
        <p:spPr>
          <a:xfrm>
            <a:off x="6164250" y="2823874"/>
            <a:ext cx="2979751" cy="1976950"/>
          </a:xfrm>
          <a:prstGeom prst="rect">
            <a:avLst/>
          </a:prstGeom>
          <a:noFill/>
          <a:ln>
            <a:noFill/>
          </a:ln>
        </p:spPr>
      </p:pic>
      <p:sp>
        <p:nvSpPr>
          <p:cNvPr id="278" name="Google Shape;278;p44"/>
          <p:cNvSpPr txBox="1"/>
          <p:nvPr/>
        </p:nvSpPr>
        <p:spPr>
          <a:xfrm>
            <a:off x="6380425" y="4800825"/>
            <a:ext cx="3000000" cy="22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rgbClr val="ECECEC"/>
                </a:solidFill>
                <a:highlight>
                  <a:srgbClr val="111111"/>
                </a:highlight>
              </a:rPr>
              <a:t>Tim at the Louvre in 2012</a:t>
            </a:r>
            <a:endParaRPr/>
          </a:p>
        </p:txBody>
      </p:sp>
      <p:sp>
        <p:nvSpPr>
          <p:cNvPr id="279" name="Google Shape;279;p44"/>
          <p:cNvSpPr txBox="1"/>
          <p:nvPr/>
        </p:nvSpPr>
        <p:spPr>
          <a:xfrm>
            <a:off x="6727375" y="2357975"/>
            <a:ext cx="2306100" cy="22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latin typeface="Open Sans"/>
                <a:ea typeface="Open Sans"/>
                <a:cs typeface="Open Sans"/>
                <a:sym typeface="Open Sans"/>
              </a:rPr>
              <a:t>Tim at MONA 2019</a:t>
            </a:r>
            <a:endParaRPr sz="1300">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5"/>
          <p:cNvSpPr txBox="1">
            <a:spLocks noGrp="1"/>
          </p:cNvSpPr>
          <p:nvPr>
            <p:ph type="title"/>
          </p:nvPr>
        </p:nvSpPr>
        <p:spPr>
          <a:xfrm>
            <a:off x="65525" y="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Tim</a:t>
            </a:r>
            <a:endParaRPr/>
          </a:p>
        </p:txBody>
      </p:sp>
      <p:pic>
        <p:nvPicPr>
          <p:cNvPr id="285" name="Google Shape;285;p45"/>
          <p:cNvPicPr preferRelativeResize="0"/>
          <p:nvPr/>
        </p:nvPicPr>
        <p:blipFill>
          <a:blip r:embed="rId3">
            <a:alphaModFix/>
          </a:blip>
          <a:stretch>
            <a:fillRect/>
          </a:stretch>
        </p:blipFill>
        <p:spPr>
          <a:xfrm>
            <a:off x="297350" y="722275"/>
            <a:ext cx="3617775" cy="2400075"/>
          </a:xfrm>
          <a:prstGeom prst="rect">
            <a:avLst/>
          </a:prstGeom>
          <a:noFill/>
          <a:ln>
            <a:noFill/>
          </a:ln>
        </p:spPr>
      </p:pic>
      <p:pic>
        <p:nvPicPr>
          <p:cNvPr id="286" name="Google Shape;286;p45"/>
          <p:cNvPicPr preferRelativeResize="0"/>
          <p:nvPr/>
        </p:nvPicPr>
        <p:blipFill>
          <a:blip r:embed="rId4">
            <a:alphaModFix/>
          </a:blip>
          <a:stretch>
            <a:fillRect/>
          </a:stretch>
        </p:blipFill>
        <p:spPr>
          <a:xfrm>
            <a:off x="5130946" y="3528996"/>
            <a:ext cx="3905251" cy="1411460"/>
          </a:xfrm>
          <a:prstGeom prst="rect">
            <a:avLst/>
          </a:prstGeom>
          <a:noFill/>
          <a:ln>
            <a:noFill/>
          </a:ln>
        </p:spPr>
      </p:pic>
      <p:pic>
        <p:nvPicPr>
          <p:cNvPr id="287" name="Google Shape;287;p45"/>
          <p:cNvPicPr preferRelativeResize="0"/>
          <p:nvPr/>
        </p:nvPicPr>
        <p:blipFill>
          <a:blip r:embed="rId5">
            <a:alphaModFix/>
          </a:blip>
          <a:stretch>
            <a:fillRect/>
          </a:stretch>
        </p:blipFill>
        <p:spPr>
          <a:xfrm>
            <a:off x="4057650" y="181377"/>
            <a:ext cx="4995549" cy="3156350"/>
          </a:xfrm>
          <a:prstGeom prst="rect">
            <a:avLst/>
          </a:prstGeom>
          <a:noFill/>
          <a:ln>
            <a:noFill/>
          </a:ln>
        </p:spPr>
      </p:pic>
      <p:sp>
        <p:nvSpPr>
          <p:cNvPr id="288" name="Google Shape;288;p45"/>
          <p:cNvSpPr txBox="1"/>
          <p:nvPr/>
        </p:nvSpPr>
        <p:spPr>
          <a:xfrm>
            <a:off x="152400" y="4651175"/>
            <a:ext cx="4861500" cy="42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6"/>
              </a:rPr>
              <a:t>https://www.theguardian.com/artanddesign/2020/apr/22/tim-alone-monas-human-artwork-is-still-sitting-in-an-empty-gallery-for-six-hours-a-day</a:t>
            </a:r>
            <a:endParaRPr/>
          </a:p>
        </p:txBody>
      </p:sp>
      <p:pic>
        <p:nvPicPr>
          <p:cNvPr id="289" name="Google Shape;289;p45"/>
          <p:cNvPicPr preferRelativeResize="0"/>
          <p:nvPr/>
        </p:nvPicPr>
        <p:blipFill>
          <a:blip r:embed="rId7">
            <a:alphaModFix/>
          </a:blip>
          <a:stretch>
            <a:fillRect/>
          </a:stretch>
        </p:blipFill>
        <p:spPr>
          <a:xfrm>
            <a:off x="65521" y="2811425"/>
            <a:ext cx="1757075" cy="1757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6" descr="This is Tim and he's got skin in the game—literally: when he dies, he'll be skinned and his back tattoo (an artwork by the Belgian artist Wim Delvoye) will be given to the German collector who purchased it for €150,000.&#10;&#10;In the meantime, you can see him in the flesh—meet him, in fact—at Mona until 29 April. Tickets: http://mona.mu/Tim" title="Skin in the game">
            <a:hlinkClick r:id="rId3"/>
          </p:cNvPr>
          <p:cNvPicPr preferRelativeResize="0"/>
          <p:nvPr/>
        </p:nvPicPr>
        <p:blipFill>
          <a:blip r:embed="rId4">
            <a:alphaModFix/>
          </a:blip>
          <a:stretch>
            <a:fillRect/>
          </a:stretch>
        </p:blipFill>
        <p:spPr>
          <a:xfrm>
            <a:off x="165350" y="1590500"/>
            <a:ext cx="4572000" cy="3429000"/>
          </a:xfrm>
          <a:prstGeom prst="rect">
            <a:avLst/>
          </a:prstGeom>
          <a:noFill/>
          <a:ln>
            <a:noFill/>
          </a:ln>
        </p:spPr>
      </p:pic>
      <p:pic>
        <p:nvPicPr>
          <p:cNvPr id="295" name="Google Shape;295;p46"/>
          <p:cNvPicPr preferRelativeResize="0"/>
          <p:nvPr/>
        </p:nvPicPr>
        <p:blipFill>
          <a:blip r:embed="rId5">
            <a:alphaModFix/>
          </a:blip>
          <a:stretch>
            <a:fillRect/>
          </a:stretch>
        </p:blipFill>
        <p:spPr>
          <a:xfrm>
            <a:off x="5065775" y="3427100"/>
            <a:ext cx="3977649" cy="1392500"/>
          </a:xfrm>
          <a:prstGeom prst="rect">
            <a:avLst/>
          </a:prstGeom>
          <a:noFill/>
          <a:ln>
            <a:noFill/>
          </a:ln>
        </p:spPr>
      </p:pic>
      <p:pic>
        <p:nvPicPr>
          <p:cNvPr id="296" name="Google Shape;296;p46"/>
          <p:cNvPicPr preferRelativeResize="0"/>
          <p:nvPr/>
        </p:nvPicPr>
        <p:blipFill>
          <a:blip r:embed="rId6">
            <a:alphaModFix/>
          </a:blip>
          <a:stretch>
            <a:fillRect/>
          </a:stretch>
        </p:blipFill>
        <p:spPr>
          <a:xfrm>
            <a:off x="6647238" y="204225"/>
            <a:ext cx="2396184" cy="3122301"/>
          </a:xfrm>
          <a:prstGeom prst="rect">
            <a:avLst/>
          </a:prstGeom>
          <a:noFill/>
          <a:ln>
            <a:noFill/>
          </a:ln>
        </p:spPr>
      </p:pic>
      <p:sp>
        <p:nvSpPr>
          <p:cNvPr id="297" name="Google Shape;297;p46"/>
          <p:cNvSpPr txBox="1"/>
          <p:nvPr/>
        </p:nvSpPr>
        <p:spPr>
          <a:xfrm>
            <a:off x="165350" y="0"/>
            <a:ext cx="6481800" cy="15450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GB"/>
              <a:t>As part of the deal, when Steiner dies his back is to be skinned, and the skin framed permanently, taking up a place in Reinking's personal art collection.</a:t>
            </a:r>
            <a:endParaRPr/>
          </a:p>
          <a:p>
            <a:pPr marL="0" lvl="0" indent="0" algn="l" rtl="0">
              <a:spcBef>
                <a:spcPts val="1000"/>
              </a:spcBef>
              <a:spcAft>
                <a:spcPts val="0"/>
              </a:spcAft>
              <a:buNone/>
            </a:pPr>
            <a:r>
              <a:rPr lang="en-GB"/>
              <a:t>"Gruesome is relative," Steiner says to those who find the idea macabre.</a:t>
            </a:r>
            <a:endParaRPr/>
          </a:p>
          <a:p>
            <a:pPr marL="0" lvl="0" indent="0" algn="l" rtl="0">
              <a:spcBef>
                <a:spcPts val="1000"/>
              </a:spcBef>
              <a:spcAft>
                <a:spcPts val="0"/>
              </a:spcAft>
              <a:buNone/>
            </a:pPr>
            <a:r>
              <a:rPr lang="en-GB"/>
              <a:t>"It's an old concept - in Japanese tattoo history it's been done many, many times. If it's framed nicely and looks good, I think it's not such a bad idea."</a:t>
            </a:r>
            <a:endParaRPr sz="1100">
              <a:solidFill>
                <a:srgbClr val="404040"/>
              </a:solidFill>
              <a:highlight>
                <a:srgbClr val="FFFFFF"/>
              </a:highlight>
            </a:endParaRPr>
          </a:p>
        </p:txBody>
      </p:sp>
      <p:sp>
        <p:nvSpPr>
          <p:cNvPr id="298" name="Google Shape;298;p46"/>
          <p:cNvSpPr txBox="1"/>
          <p:nvPr/>
        </p:nvSpPr>
        <p:spPr>
          <a:xfrm>
            <a:off x="5648725" y="4819600"/>
            <a:ext cx="3297900" cy="4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7"/>
              </a:rPr>
              <a:t>https://www.bbc.com/news/magazine-38601603</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47"/>
          <p:cNvPicPr preferRelativeResize="0"/>
          <p:nvPr/>
        </p:nvPicPr>
        <p:blipFill rotWithShape="1">
          <a:blip r:embed="rId3">
            <a:alphaModFix/>
          </a:blip>
          <a:srcRect b="82008"/>
          <a:stretch/>
        </p:blipFill>
        <p:spPr>
          <a:xfrm>
            <a:off x="152400" y="152400"/>
            <a:ext cx="6115050" cy="586075"/>
          </a:xfrm>
          <a:prstGeom prst="rect">
            <a:avLst/>
          </a:prstGeom>
          <a:noFill/>
          <a:ln>
            <a:noFill/>
          </a:ln>
        </p:spPr>
      </p:pic>
      <p:sp>
        <p:nvSpPr>
          <p:cNvPr id="304" name="Google Shape;304;p47"/>
          <p:cNvSpPr txBox="1"/>
          <p:nvPr/>
        </p:nvSpPr>
        <p:spPr>
          <a:xfrm>
            <a:off x="4417975" y="2617100"/>
            <a:ext cx="4530300" cy="2403900"/>
          </a:xfrm>
          <a:prstGeom prst="rect">
            <a:avLst/>
          </a:prstGeom>
          <a:solidFill>
            <a:srgbClr val="FFD966"/>
          </a:solidFill>
          <a:ln>
            <a:noFill/>
          </a:ln>
        </p:spPr>
        <p:txBody>
          <a:bodyPr spcFirstLastPara="1" wrap="square" lIns="91425" tIns="91425" rIns="91425" bIns="91425" anchor="t" anchorCtr="0">
            <a:noAutofit/>
          </a:bodyPr>
          <a:lstStyle/>
          <a:p>
            <a:pPr marL="0" lvl="0" indent="0" algn="l" rtl="0">
              <a:lnSpc>
                <a:spcPct val="137500"/>
              </a:lnSpc>
              <a:spcBef>
                <a:spcPts val="1400"/>
              </a:spcBef>
              <a:spcAft>
                <a:spcPts val="0"/>
              </a:spcAft>
              <a:buNone/>
            </a:pPr>
            <a:r>
              <a:rPr lang="en-GB" sz="1300">
                <a:solidFill>
                  <a:srgbClr val="404040"/>
                </a:solidFill>
              </a:rPr>
              <a:t>"It becomes a huge discussion matter every time, and those confrontations with people have been very exciting and interesting," Steiner says.</a:t>
            </a:r>
            <a:endParaRPr sz="1300">
              <a:solidFill>
                <a:srgbClr val="404040"/>
              </a:solidFill>
            </a:endParaRPr>
          </a:p>
          <a:p>
            <a:pPr marL="0" lvl="0" indent="0" algn="l" rtl="0">
              <a:lnSpc>
                <a:spcPct val="137500"/>
              </a:lnSpc>
              <a:spcBef>
                <a:spcPts val="1400"/>
              </a:spcBef>
              <a:spcAft>
                <a:spcPts val="0"/>
              </a:spcAft>
              <a:buNone/>
            </a:pPr>
            <a:r>
              <a:rPr lang="en-GB" sz="1300">
                <a:solidFill>
                  <a:srgbClr val="404040"/>
                </a:solidFill>
              </a:rPr>
              <a:t>"People are either very into the idea, or say it's going too far - they're outraged or say it's against human rights. They come with ideas of slavery or prostitution."</a:t>
            </a:r>
            <a:endParaRPr sz="1300">
              <a:solidFill>
                <a:srgbClr val="404040"/>
              </a:solidFill>
            </a:endParaRPr>
          </a:p>
        </p:txBody>
      </p:sp>
      <p:pic>
        <p:nvPicPr>
          <p:cNvPr id="305" name="Google Shape;305;p47"/>
          <p:cNvPicPr preferRelativeResize="0"/>
          <p:nvPr/>
        </p:nvPicPr>
        <p:blipFill rotWithShape="1">
          <a:blip r:embed="rId3">
            <a:alphaModFix/>
          </a:blip>
          <a:srcRect t="45292"/>
          <a:stretch/>
        </p:blipFill>
        <p:spPr>
          <a:xfrm>
            <a:off x="152400" y="738475"/>
            <a:ext cx="6115050" cy="1782125"/>
          </a:xfrm>
          <a:prstGeom prst="rect">
            <a:avLst/>
          </a:prstGeom>
          <a:noFill/>
          <a:ln>
            <a:noFill/>
          </a:ln>
        </p:spPr>
      </p:pic>
      <p:pic>
        <p:nvPicPr>
          <p:cNvPr id="306" name="Google Shape;306;p47"/>
          <p:cNvPicPr preferRelativeResize="0"/>
          <p:nvPr/>
        </p:nvPicPr>
        <p:blipFill>
          <a:blip r:embed="rId4">
            <a:alphaModFix/>
          </a:blip>
          <a:stretch>
            <a:fillRect/>
          </a:stretch>
        </p:blipFill>
        <p:spPr>
          <a:xfrm>
            <a:off x="152396" y="2682375"/>
            <a:ext cx="4153429" cy="2338700"/>
          </a:xfrm>
          <a:prstGeom prst="rect">
            <a:avLst/>
          </a:prstGeom>
          <a:noFill/>
          <a:ln>
            <a:noFill/>
          </a:ln>
        </p:spPr>
      </p:pic>
      <p:pic>
        <p:nvPicPr>
          <p:cNvPr id="307" name="Google Shape;307;p47"/>
          <p:cNvPicPr preferRelativeResize="0"/>
          <p:nvPr/>
        </p:nvPicPr>
        <p:blipFill>
          <a:blip r:embed="rId5">
            <a:alphaModFix/>
          </a:blip>
          <a:stretch>
            <a:fillRect/>
          </a:stretch>
        </p:blipFill>
        <p:spPr>
          <a:xfrm>
            <a:off x="6419850" y="152400"/>
            <a:ext cx="1774754" cy="23123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8"/>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DISCUSSION</a:t>
            </a:r>
            <a:endParaRPr/>
          </a:p>
          <a:p>
            <a:pPr marL="0" lvl="0" indent="0" algn="ctr" rtl="0">
              <a:spcBef>
                <a:spcPts val="0"/>
              </a:spcBef>
              <a:spcAft>
                <a:spcPts val="0"/>
              </a:spcAft>
              <a:buNone/>
            </a:pPr>
            <a:r>
              <a:rPr lang="en-GB"/>
              <a:t>Wim Delvoye</a:t>
            </a:r>
            <a:endParaRPr/>
          </a:p>
          <a:p>
            <a:pPr marL="0" lvl="0" indent="0" algn="ctr" rtl="0">
              <a:spcBef>
                <a:spcPts val="0"/>
              </a:spcBef>
              <a:spcAft>
                <a:spcPts val="0"/>
              </a:spcAft>
              <a:buNone/>
            </a:pPr>
            <a:r>
              <a:rPr lang="en-GB"/>
              <a:t>TIM</a:t>
            </a:r>
            <a:endParaRPr/>
          </a:p>
        </p:txBody>
      </p:sp>
      <p:sp>
        <p:nvSpPr>
          <p:cNvPr id="313" name="Google Shape;313;p48"/>
          <p:cNvSpPr txBox="1">
            <a:spLocks noGrp="1"/>
          </p:cNvSpPr>
          <p:nvPr>
            <p:ph type="body" idx="2"/>
          </p:nvPr>
        </p:nvSpPr>
        <p:spPr>
          <a:xfrm>
            <a:off x="4939500" y="297975"/>
            <a:ext cx="3837000" cy="412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What do you think about </a:t>
            </a:r>
            <a:r>
              <a:rPr lang="en-GB" i="1"/>
              <a:t>Tim?</a:t>
            </a:r>
            <a:endParaRPr i="1"/>
          </a:p>
          <a:p>
            <a:pPr marL="0" lvl="0" indent="0" algn="l" rtl="0">
              <a:spcBef>
                <a:spcPts val="1600"/>
              </a:spcBef>
              <a:spcAft>
                <a:spcPts val="0"/>
              </a:spcAft>
              <a:buNone/>
            </a:pPr>
            <a:r>
              <a:rPr lang="en-GB"/>
              <a:t>In what ways does the artwork cause controversy?</a:t>
            </a:r>
            <a:endParaRPr/>
          </a:p>
          <a:p>
            <a:pPr marL="0" lvl="0" indent="0" algn="l" rtl="0">
              <a:spcBef>
                <a:spcPts val="1600"/>
              </a:spcBef>
              <a:spcAft>
                <a:spcPts val="0"/>
              </a:spcAft>
              <a:buNone/>
            </a:pPr>
            <a:r>
              <a:rPr lang="en-GB"/>
              <a:t>What issues does the artist explore in his work?</a:t>
            </a:r>
            <a:endParaRPr/>
          </a:p>
          <a:p>
            <a:pPr marL="0" lvl="0" indent="0" algn="l" rtl="0">
              <a:spcBef>
                <a:spcPts val="1600"/>
              </a:spcBef>
              <a:spcAft>
                <a:spcPts val="0"/>
              </a:spcAft>
              <a:buNone/>
            </a:pPr>
            <a:r>
              <a:rPr lang="en-GB"/>
              <a:t>How are art traditions subverted and disrupted in </a:t>
            </a:r>
            <a:r>
              <a:rPr lang="en-GB" i="1"/>
              <a:t>Tim</a:t>
            </a:r>
            <a:r>
              <a:rPr lang="en-GB"/>
              <a:t>?</a:t>
            </a:r>
            <a:endParaRPr/>
          </a:p>
          <a:p>
            <a:pPr marL="0" lvl="0" indent="0" algn="l" rtl="0">
              <a:spcBef>
                <a:spcPts val="1600"/>
              </a:spcBef>
              <a:spcAft>
                <a:spcPts val="1600"/>
              </a:spcAft>
              <a:buNone/>
            </a:pPr>
            <a:r>
              <a:rPr lang="en-GB"/>
              <a:t>What is the role of the audience in relation to </a:t>
            </a:r>
            <a:r>
              <a:rPr lang="en-GB" i="1"/>
              <a:t>Tim</a:t>
            </a:r>
            <a:r>
              <a:rPr lang="en-GB"/>
              <a: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9"/>
          <p:cNvSpPr txBox="1">
            <a:spLocks noGrp="1"/>
          </p:cNvSpPr>
          <p:nvPr>
            <p:ph type="body" idx="1"/>
          </p:nvPr>
        </p:nvSpPr>
        <p:spPr>
          <a:xfrm>
            <a:off x="319500" y="4218925"/>
            <a:ext cx="8488800" cy="59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1800">
                <a:solidFill>
                  <a:srgbClr val="828282"/>
                </a:solidFill>
                <a:highlight>
                  <a:srgbClr val="FFFFFF"/>
                </a:highlight>
              </a:rPr>
              <a:t>The installation "Cloaca Professional, 2010" by Belgium artist Wim Delvoye, which has been dubbed the "poo-machine" is shown on display at the Museum of Old and New Art (MONA) in Hobart, Australia.</a:t>
            </a:r>
            <a:endParaRPr sz="1800"/>
          </a:p>
        </p:txBody>
      </p:sp>
      <p:pic>
        <p:nvPicPr>
          <p:cNvPr id="319" name="Google Shape;319;p49"/>
          <p:cNvPicPr preferRelativeResize="0"/>
          <p:nvPr/>
        </p:nvPicPr>
        <p:blipFill>
          <a:blip r:embed="rId3">
            <a:alphaModFix/>
          </a:blip>
          <a:stretch>
            <a:fillRect/>
          </a:stretch>
        </p:blipFill>
        <p:spPr>
          <a:xfrm>
            <a:off x="83076" y="310875"/>
            <a:ext cx="2925325" cy="3898449"/>
          </a:xfrm>
          <a:prstGeom prst="rect">
            <a:avLst/>
          </a:prstGeom>
          <a:noFill/>
          <a:ln>
            <a:noFill/>
          </a:ln>
        </p:spPr>
      </p:pic>
      <p:pic>
        <p:nvPicPr>
          <p:cNvPr id="320" name="Google Shape;320;p49"/>
          <p:cNvPicPr preferRelativeResize="0"/>
          <p:nvPr/>
        </p:nvPicPr>
        <p:blipFill rotWithShape="1">
          <a:blip r:embed="rId4">
            <a:alphaModFix/>
          </a:blip>
          <a:srcRect b="15746"/>
          <a:stretch/>
        </p:blipFill>
        <p:spPr>
          <a:xfrm>
            <a:off x="3008400" y="236375"/>
            <a:ext cx="6010475" cy="37928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0"/>
          <p:cNvSpPr txBox="1">
            <a:spLocks noGrp="1"/>
          </p:cNvSpPr>
          <p:nvPr>
            <p:ph type="body" idx="1"/>
          </p:nvPr>
        </p:nvSpPr>
        <p:spPr>
          <a:xfrm>
            <a:off x="457200" y="1166375"/>
            <a:ext cx="8229600" cy="3725700"/>
          </a:xfrm>
          <a:prstGeom prst="rect">
            <a:avLst/>
          </a:prstGeom>
        </p:spPr>
        <p:txBody>
          <a:bodyPr spcFirstLastPara="1" wrap="square" lIns="91425" tIns="91425" rIns="91425" bIns="91425" anchor="t" anchorCtr="0">
            <a:noAutofit/>
          </a:bodyPr>
          <a:lstStyle/>
          <a:p>
            <a:pPr marL="0" lvl="0" indent="0" algn="l" rtl="0">
              <a:lnSpc>
                <a:spcPct val="150000"/>
              </a:lnSpc>
              <a:spcBef>
                <a:spcPts val="800"/>
              </a:spcBef>
              <a:spcAft>
                <a:spcPts val="0"/>
              </a:spcAft>
              <a:buClr>
                <a:schemeClr val="dk1"/>
              </a:buClr>
              <a:buSzPts val="1100"/>
              <a:buFont typeface="Arial"/>
              <a:buNone/>
            </a:pPr>
            <a:r>
              <a:rPr lang="en-GB" sz="1200">
                <a:solidFill>
                  <a:srgbClr val="222222"/>
                </a:solidFill>
                <a:highlight>
                  <a:srgbClr val="FFFFFF"/>
                </a:highlight>
              </a:rPr>
              <a:t>The most talked-about piece at Tasmana’s MONA is the Cloaca Professional, labeled the "poo-machine." It was built by Belgian artist Wim Delvoye to mimic the actions of the human digestive system.</a:t>
            </a:r>
            <a:endParaRPr sz="1200">
              <a:solidFill>
                <a:srgbClr val="222222"/>
              </a:solidFill>
              <a:highlight>
                <a:srgbClr val="FFFFFF"/>
              </a:highlight>
            </a:endParaRPr>
          </a:p>
          <a:p>
            <a:pPr marL="0" lvl="0" indent="0" algn="l" rtl="0">
              <a:lnSpc>
                <a:spcPct val="150000"/>
              </a:lnSpc>
              <a:spcBef>
                <a:spcPts val="800"/>
              </a:spcBef>
              <a:spcAft>
                <a:spcPts val="0"/>
              </a:spcAft>
              <a:buClr>
                <a:schemeClr val="dk1"/>
              </a:buClr>
              <a:buSzPts val="1100"/>
              <a:buFont typeface="Arial"/>
              <a:buNone/>
            </a:pPr>
            <a:r>
              <a:rPr lang="en-GB" sz="1200">
                <a:solidFill>
                  <a:srgbClr val="222222"/>
                </a:solidFill>
                <a:highlight>
                  <a:srgbClr val="FFFFFF"/>
                </a:highlight>
              </a:rPr>
              <a:t>A series of glass receptacles hang in a row with the machine being "fed" twice a day on one end. The food is ground up "naturally," the way it is in the human body, and the device produces feces on the clock at 2 p.m. at the other end.</a:t>
            </a:r>
            <a:endParaRPr sz="1200">
              <a:solidFill>
                <a:srgbClr val="222222"/>
              </a:solidFill>
              <a:highlight>
                <a:srgbClr val="FFFFFF"/>
              </a:highlight>
            </a:endParaRPr>
          </a:p>
          <a:p>
            <a:pPr marL="0" lvl="0" indent="0" algn="l" rtl="0">
              <a:lnSpc>
                <a:spcPct val="150000"/>
              </a:lnSpc>
              <a:spcBef>
                <a:spcPts val="800"/>
              </a:spcBef>
              <a:spcAft>
                <a:spcPts val="0"/>
              </a:spcAft>
              <a:buClr>
                <a:schemeClr val="dk1"/>
              </a:buClr>
              <a:buSzPts val="1100"/>
              <a:buFont typeface="Arial"/>
              <a:buNone/>
            </a:pPr>
            <a:r>
              <a:rPr lang="en-GB" sz="1200">
                <a:solidFill>
                  <a:srgbClr val="222222"/>
                </a:solidFill>
                <a:highlight>
                  <a:srgbClr val="FFFFFF"/>
                </a:highlight>
              </a:rPr>
              <a:t>The smell is so powerful that not many visitors can take it.</a:t>
            </a:r>
            <a:endParaRPr sz="1200">
              <a:solidFill>
                <a:srgbClr val="222222"/>
              </a:solidFill>
              <a:highlight>
                <a:srgbClr val="FFFFFF"/>
              </a:highlight>
            </a:endParaRPr>
          </a:p>
          <a:p>
            <a:pPr marL="0" lvl="0" indent="0" algn="l" rtl="0">
              <a:lnSpc>
                <a:spcPct val="150000"/>
              </a:lnSpc>
              <a:spcBef>
                <a:spcPts val="800"/>
              </a:spcBef>
              <a:spcAft>
                <a:spcPts val="0"/>
              </a:spcAft>
              <a:buNone/>
            </a:pPr>
            <a:r>
              <a:rPr lang="en-GB" sz="1200">
                <a:solidFill>
                  <a:srgbClr val="222222"/>
                </a:solidFill>
                <a:highlight>
                  <a:srgbClr val="FFFFFF"/>
                </a:highlight>
              </a:rPr>
              <a:t>"It put me off because of the overwhelming assault on the senses," said Diane Malnic, a Sydney-based accountant.</a:t>
            </a:r>
            <a:endParaRPr sz="1200">
              <a:solidFill>
                <a:srgbClr val="222222"/>
              </a:solidFill>
              <a:highlight>
                <a:srgbClr val="FFFFFF"/>
              </a:highlight>
            </a:endParaRPr>
          </a:p>
          <a:p>
            <a:pPr marL="0" lvl="0" indent="0" algn="l" rtl="0">
              <a:lnSpc>
                <a:spcPct val="150000"/>
              </a:lnSpc>
              <a:spcBef>
                <a:spcPts val="800"/>
              </a:spcBef>
              <a:spcAft>
                <a:spcPts val="0"/>
              </a:spcAft>
              <a:buClr>
                <a:schemeClr val="dk1"/>
              </a:buClr>
              <a:buSzPts val="1100"/>
              <a:buFont typeface="Arial"/>
              <a:buNone/>
            </a:pPr>
            <a:r>
              <a:rPr lang="en-GB" sz="1200">
                <a:solidFill>
                  <a:srgbClr val="222222"/>
                </a:solidFill>
                <a:highlight>
                  <a:srgbClr val="FFFFFF"/>
                </a:highlight>
              </a:rPr>
              <a:t>The Cloaca is part of a series of at least five similar machines built by the artist, another of which will soon be exhibited at the Louvre. It is the most hated piece in the museum but also the most visited.</a:t>
            </a:r>
            <a:endParaRPr sz="1200">
              <a:solidFill>
                <a:srgbClr val="222222"/>
              </a:solidFill>
              <a:highlight>
                <a:srgbClr val="FFFFFF"/>
              </a:highlight>
            </a:endParaRPr>
          </a:p>
          <a:p>
            <a:pPr marL="0" lvl="0" indent="0" algn="l" rtl="0">
              <a:spcBef>
                <a:spcPts val="800"/>
              </a:spcBef>
              <a:spcAft>
                <a:spcPts val="1600"/>
              </a:spcAft>
              <a:buNone/>
            </a:pPr>
            <a:endParaRPr/>
          </a:p>
        </p:txBody>
      </p:sp>
      <p:sp>
        <p:nvSpPr>
          <p:cNvPr id="326" name="Google Shape;326;p5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CLOACA PROFESSIONAL</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51"/>
          <p:cNvPicPr preferRelativeResize="0"/>
          <p:nvPr/>
        </p:nvPicPr>
        <p:blipFill>
          <a:blip r:embed="rId3">
            <a:alphaModFix/>
          </a:blip>
          <a:stretch>
            <a:fillRect/>
          </a:stretch>
        </p:blipFill>
        <p:spPr>
          <a:xfrm>
            <a:off x="4108075" y="51125"/>
            <a:ext cx="4980801" cy="3730526"/>
          </a:xfrm>
          <a:prstGeom prst="rect">
            <a:avLst/>
          </a:prstGeom>
          <a:noFill/>
          <a:ln>
            <a:noFill/>
          </a:ln>
        </p:spPr>
      </p:pic>
      <p:pic>
        <p:nvPicPr>
          <p:cNvPr id="332" name="Google Shape;332;p51"/>
          <p:cNvPicPr preferRelativeResize="0"/>
          <p:nvPr/>
        </p:nvPicPr>
        <p:blipFill>
          <a:blip r:embed="rId4">
            <a:alphaModFix/>
          </a:blip>
          <a:stretch>
            <a:fillRect/>
          </a:stretch>
        </p:blipFill>
        <p:spPr>
          <a:xfrm>
            <a:off x="217876" y="3139600"/>
            <a:ext cx="1434125" cy="1911174"/>
          </a:xfrm>
          <a:prstGeom prst="rect">
            <a:avLst/>
          </a:prstGeom>
          <a:noFill/>
          <a:ln>
            <a:noFill/>
          </a:ln>
        </p:spPr>
      </p:pic>
      <p:pic>
        <p:nvPicPr>
          <p:cNvPr id="333" name="Google Shape;333;p51"/>
          <p:cNvPicPr preferRelativeResize="0"/>
          <p:nvPr/>
        </p:nvPicPr>
        <p:blipFill>
          <a:blip r:embed="rId5">
            <a:alphaModFix/>
          </a:blip>
          <a:stretch>
            <a:fillRect/>
          </a:stretch>
        </p:blipFill>
        <p:spPr>
          <a:xfrm>
            <a:off x="124802" y="107700"/>
            <a:ext cx="3487874" cy="2790299"/>
          </a:xfrm>
          <a:prstGeom prst="rect">
            <a:avLst/>
          </a:prstGeom>
          <a:noFill/>
          <a:ln>
            <a:noFill/>
          </a:ln>
        </p:spPr>
      </p:pic>
      <p:pic>
        <p:nvPicPr>
          <p:cNvPr id="334" name="Google Shape;334;p51"/>
          <p:cNvPicPr preferRelativeResize="0"/>
          <p:nvPr/>
        </p:nvPicPr>
        <p:blipFill>
          <a:blip r:embed="rId6">
            <a:alphaModFix/>
          </a:blip>
          <a:stretch>
            <a:fillRect/>
          </a:stretch>
        </p:blipFill>
        <p:spPr>
          <a:xfrm>
            <a:off x="1796475" y="3442721"/>
            <a:ext cx="1930676" cy="144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Key Questions to consider...</a:t>
            </a:r>
            <a:endParaRPr/>
          </a:p>
        </p:txBody>
      </p:sp>
      <p:sp>
        <p:nvSpPr>
          <p:cNvPr id="80" name="Google Shape;80;p1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Font typeface="Economica"/>
              <a:buChar char="●"/>
            </a:pPr>
            <a:r>
              <a:rPr lang="en-GB" sz="2400">
                <a:latin typeface="Economica"/>
                <a:ea typeface="Economica"/>
                <a:cs typeface="Economica"/>
                <a:sym typeface="Economica"/>
              </a:rPr>
              <a:t>What are some examples from previous units of artists or artworks who do this?</a:t>
            </a:r>
            <a:endParaRPr sz="2400">
              <a:latin typeface="Economica"/>
              <a:ea typeface="Economica"/>
              <a:cs typeface="Economica"/>
              <a:sym typeface="Economica"/>
            </a:endParaRPr>
          </a:p>
          <a:p>
            <a:pPr marL="457200" lvl="0" indent="-381000" algn="l" rtl="0">
              <a:lnSpc>
                <a:spcPct val="100000"/>
              </a:lnSpc>
              <a:spcBef>
                <a:spcPts val="0"/>
              </a:spcBef>
              <a:spcAft>
                <a:spcPts val="0"/>
              </a:spcAft>
              <a:buSzPts val="2400"/>
              <a:buFont typeface="Economica"/>
              <a:buChar char="●"/>
            </a:pPr>
            <a:r>
              <a:rPr lang="en-GB" sz="2400">
                <a:latin typeface="Economica"/>
                <a:ea typeface="Economica"/>
                <a:cs typeface="Economica"/>
                <a:sym typeface="Economica"/>
              </a:rPr>
              <a:t>What are artworld traditions and conventions?</a:t>
            </a:r>
            <a:endParaRPr sz="2400">
              <a:latin typeface="Economica"/>
              <a:ea typeface="Economica"/>
              <a:cs typeface="Economica"/>
              <a:sym typeface="Economica"/>
            </a:endParaRPr>
          </a:p>
          <a:p>
            <a:pPr marL="457200" lvl="0" indent="-381000" algn="l" rtl="0">
              <a:lnSpc>
                <a:spcPct val="100000"/>
              </a:lnSpc>
              <a:spcBef>
                <a:spcPts val="0"/>
              </a:spcBef>
              <a:spcAft>
                <a:spcPts val="0"/>
              </a:spcAft>
              <a:buSzPts val="2400"/>
              <a:buFont typeface="Economica"/>
              <a:buChar char="●"/>
            </a:pPr>
            <a:r>
              <a:rPr lang="en-GB" sz="2400">
                <a:latin typeface="Economica"/>
                <a:ea typeface="Economica"/>
                <a:cs typeface="Economica"/>
                <a:sym typeface="Economica"/>
              </a:rPr>
              <a:t>Why do artists rebel and transgress conventions?</a:t>
            </a:r>
            <a:endParaRPr sz="2400">
              <a:latin typeface="Economica"/>
              <a:ea typeface="Economica"/>
              <a:cs typeface="Economica"/>
              <a:sym typeface="Economica"/>
            </a:endParaRPr>
          </a:p>
          <a:p>
            <a:pPr marL="0" lvl="0" indent="0" algn="l" rtl="0">
              <a:spcBef>
                <a:spcPts val="0"/>
              </a:spcBef>
              <a:spcAft>
                <a:spcPts val="160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52"/>
          <p:cNvPicPr preferRelativeResize="0"/>
          <p:nvPr/>
        </p:nvPicPr>
        <p:blipFill rotWithShape="1">
          <a:blip r:embed="rId3">
            <a:alphaModFix/>
          </a:blip>
          <a:srcRect b="10193"/>
          <a:stretch/>
        </p:blipFill>
        <p:spPr>
          <a:xfrm>
            <a:off x="1018000" y="0"/>
            <a:ext cx="7451099" cy="50186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3"/>
          <p:cNvSpPr txBox="1"/>
          <p:nvPr/>
        </p:nvSpPr>
        <p:spPr>
          <a:xfrm>
            <a:off x="1887900" y="274650"/>
            <a:ext cx="5368200" cy="48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u="sng">
                <a:solidFill>
                  <a:schemeClr val="hlink"/>
                </a:solidFill>
                <a:hlinkClick r:id="rId3"/>
              </a:rPr>
              <a:t>https://www.arte.tv/en/videos/065483-004-A/art-scandals-4-9/</a:t>
            </a:r>
            <a:endParaRPr/>
          </a:p>
        </p:txBody>
      </p:sp>
      <p:pic>
        <p:nvPicPr>
          <p:cNvPr id="345" name="Google Shape;345;p53"/>
          <p:cNvPicPr preferRelativeResize="0"/>
          <p:nvPr/>
        </p:nvPicPr>
        <p:blipFill>
          <a:blip r:embed="rId4">
            <a:alphaModFix/>
          </a:blip>
          <a:stretch>
            <a:fillRect/>
          </a:stretch>
        </p:blipFill>
        <p:spPr>
          <a:xfrm>
            <a:off x="379100" y="857275"/>
            <a:ext cx="8543925" cy="40576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54" descr="No copyright infringement intended&#10;A scientific explanation of how this contraption works.......recorded by myself" title="The Cloaca Professional (part 1)/Poop Machine">
            <a:hlinkClick r:id="rId3"/>
          </p:cNvPr>
          <p:cNvPicPr preferRelativeResize="0"/>
          <p:nvPr/>
        </p:nvPicPr>
        <p:blipFill>
          <a:blip r:embed="rId4">
            <a:alphaModFix/>
          </a:blip>
          <a:stretch>
            <a:fillRect/>
          </a:stretch>
        </p:blipFill>
        <p:spPr>
          <a:xfrm>
            <a:off x="1088725" y="76200"/>
            <a:ext cx="6654800" cy="4991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5"/>
          <p:cNvSpPr/>
          <p:nvPr/>
        </p:nvSpPr>
        <p:spPr>
          <a:xfrm>
            <a:off x="6322500" y="152400"/>
            <a:ext cx="2727900" cy="465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6" name="Google Shape;356;p55" descr="“I could be free after Manzoni’s shit can.” Watch the controversial artist Wim Delvoye on how artist Piero Manzoni paved the way for his installation that turns food into faeces, and how this machine questions human identity by “stealing our most intimate activity.”&#10;&#10;Delvoye feels that the things Italian artist Piero Manzoni (b.1933-d.1963) has done have not only been an inspiration but also a legitimation for the Belgian artist: “Just knowing that this guy got away with canning his own shit into the art world and let it pass as an art piece, that legitimizes all my activities.” Though people like to compare Delvoye’s ‘Cloaca’ – a large installation that turns food into faeces – to Manzoni’s canned shit ‘Artist’s Shit’ (1961), he feels that there is a great difference between the two. Delvoye considers Manzoni a typical 19th-century artist: “He took something from himself – his breath or his shit – and he said: Look I’m an artist, and because I’m an artist, this is art too. This is what I created, so this shit is art.” By canning shit, Manzoni is also referring to an industrial revolution of the early 20th century, whereas Delvoye’s machine represents a later industrial revolution – that of bio-engineering. In ‘Cloaca’ it is a machine rather than a human being that creates the faeces, reflecting how the role of human beings is rapidly changing. In consequence, Delvoye feels that his approach is less “romantic” than Manzoni’s: “I just took what I needed from him, and I went on in a different way.”  &#10;&#10;Wim Delvoye (b. 1965) is a Belgian neo-conceptual artist. He is known for his inventive and frequently shocking projects, which are often focused on the body. One of these works is the digestive machine ‘Cloaca’ (2000-2010). Commenting on the Belgians’ love of fine dining, ‘Cloaca’ is a large installation that turns food into faeces, allowing Delvoye to explore the digestive process In the large mechanism, food begins at a long, transparent bowl, travels through a number of machine-like assembly stations, and ends in a hard matter which is separated from liquid through a cylinder. He then collects and sells the output, suspended in small jars of resin. Delvoye has exhibited worldwide at venues such as MUDAM in Luxembourg, The Pushkin State Museum of Fine Arts in Moscow, Gallery Hyundai in Seoul, Stedelijk Museum in Amsterdam, Museum Kunst-Palast in Dusseldorf, The Power Plant in Toronto, Centre Georges Pompidou and Musée du Louvre in Paris. His work has also been included in major group exhibitions such as the Venice Biennale and the Shanghai Biennale. For more see: https://wimdelvoye.be/ &#10;&#10;Wim Delvoye was interviewed by Rasmus Quistgaard at Herning Museum of Contemporary Art in Herning, Denmark in April 2017.  &#10;&#10;Camera: Rasmus Quistgaard &#10;Produced and edited by: Kasper Bech Dyg  &#10;Copyright: Louisiana Channel, Louisiana Museum of Modern Art, 2018&#10;&#10;Supported by Nordea-fonden &#10;&#10;&#10;FOLLOW US HERE!&#10;Website: http://channel.louisiana.dk&#10;Facebook: https://www.facebook.com/LouisianaChannel&#10;Instagram: http://www.instagram.com/louisianachannel&#10;Twitter: http://www.twitter.com/LouisianaChann" title="Wim Delvoye: This Shit is Art">
            <a:hlinkClick r:id="rId3"/>
          </p:cNvPr>
          <p:cNvPicPr preferRelativeResize="0"/>
          <p:nvPr/>
        </p:nvPicPr>
        <p:blipFill>
          <a:blip r:embed="rId4">
            <a:alphaModFix/>
          </a:blip>
          <a:stretch>
            <a:fillRect/>
          </a:stretch>
        </p:blipFill>
        <p:spPr>
          <a:xfrm>
            <a:off x="152400" y="152400"/>
            <a:ext cx="5601067" cy="4200800"/>
          </a:xfrm>
          <a:prstGeom prst="rect">
            <a:avLst/>
          </a:prstGeom>
          <a:noFill/>
          <a:ln>
            <a:noFill/>
          </a:ln>
        </p:spPr>
      </p:pic>
      <p:pic>
        <p:nvPicPr>
          <p:cNvPr id="357" name="Google Shape;357;p55"/>
          <p:cNvPicPr preferRelativeResize="0"/>
          <p:nvPr/>
        </p:nvPicPr>
        <p:blipFill>
          <a:blip r:embed="rId5">
            <a:alphaModFix/>
          </a:blip>
          <a:stretch>
            <a:fillRect/>
          </a:stretch>
        </p:blipFill>
        <p:spPr>
          <a:xfrm>
            <a:off x="6586975" y="307850"/>
            <a:ext cx="2324100" cy="1962150"/>
          </a:xfrm>
          <a:prstGeom prst="rect">
            <a:avLst/>
          </a:prstGeom>
          <a:noFill/>
          <a:ln>
            <a:noFill/>
          </a:ln>
        </p:spPr>
      </p:pic>
      <p:sp>
        <p:nvSpPr>
          <p:cNvPr id="358" name="Google Shape;358;p55"/>
          <p:cNvSpPr txBox="1"/>
          <p:nvPr/>
        </p:nvSpPr>
        <p:spPr>
          <a:xfrm>
            <a:off x="6322500" y="2270000"/>
            <a:ext cx="2727900" cy="272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t>Artist's Sh*t (Italian: Merda d'artista) is a 1961 artwork by the Italian artist Piero Manzoni. The work consists of 90 tin cans, each reportedly filled with 30 grams (1.1 oz) of faeces, and measuring 4.8 by 6.5 centimetres (1.9 in × 2.6 in), with a label in Italian, English, French, and German stating:</a:t>
            </a:r>
            <a:endParaRPr sz="1200"/>
          </a:p>
          <a:p>
            <a:pPr marL="0" lvl="0" indent="0" algn="l" rtl="0">
              <a:spcBef>
                <a:spcPts val="0"/>
              </a:spcBef>
              <a:spcAft>
                <a:spcPts val="0"/>
              </a:spcAft>
              <a:buNone/>
            </a:pPr>
            <a:r>
              <a:rPr lang="en-GB" sz="1200"/>
              <a:t>Artist's Sh*t</a:t>
            </a:r>
            <a:endParaRPr sz="1200"/>
          </a:p>
          <a:p>
            <a:pPr marL="0" lvl="0" indent="0" algn="l" rtl="0">
              <a:spcBef>
                <a:spcPts val="0"/>
              </a:spcBef>
              <a:spcAft>
                <a:spcPts val="0"/>
              </a:spcAft>
              <a:buNone/>
            </a:pPr>
            <a:r>
              <a:rPr lang="en-GB" sz="1200"/>
              <a:t>Contents 30 gr net</a:t>
            </a:r>
            <a:endParaRPr sz="1200"/>
          </a:p>
          <a:p>
            <a:pPr marL="0" lvl="0" indent="0" algn="l" rtl="0">
              <a:spcBef>
                <a:spcPts val="0"/>
              </a:spcBef>
              <a:spcAft>
                <a:spcPts val="0"/>
              </a:spcAft>
              <a:buNone/>
            </a:pPr>
            <a:r>
              <a:rPr lang="en-GB" sz="1200"/>
              <a:t>Freshly preserved</a:t>
            </a:r>
            <a:endParaRPr sz="1200"/>
          </a:p>
          <a:p>
            <a:pPr marL="0" lvl="0" indent="0" algn="l" rtl="0">
              <a:spcBef>
                <a:spcPts val="0"/>
              </a:spcBef>
              <a:spcAft>
                <a:spcPts val="0"/>
              </a:spcAft>
              <a:buNone/>
            </a:pPr>
            <a:r>
              <a:rPr lang="en-GB" sz="1200"/>
              <a:t>Produced and tinned</a:t>
            </a:r>
            <a:endParaRPr sz="1200"/>
          </a:p>
          <a:p>
            <a:pPr marL="0" lvl="0" indent="0" algn="l" rtl="0">
              <a:spcBef>
                <a:spcPts val="0"/>
              </a:spcBef>
              <a:spcAft>
                <a:spcPts val="0"/>
              </a:spcAft>
              <a:buNone/>
            </a:pPr>
            <a:r>
              <a:rPr lang="en-GB" sz="1200"/>
              <a:t>in May 1961</a:t>
            </a:r>
            <a:endParaRPr sz="1200"/>
          </a:p>
        </p:txBody>
      </p:sp>
      <p:sp>
        <p:nvSpPr>
          <p:cNvPr id="359" name="Google Shape;359;p55"/>
          <p:cNvSpPr txBox="1"/>
          <p:nvPr/>
        </p:nvSpPr>
        <p:spPr>
          <a:xfrm>
            <a:off x="152400" y="4353200"/>
            <a:ext cx="5910900" cy="6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Delvoye feels that the things Italian artist Piero Manzoni (b.1933-d.1963) has done have not only been an inspiration but also a legitimation for the Belgian artist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6"/>
          <p:cNvSpPr txBox="1">
            <a:spLocks noGrp="1"/>
          </p:cNvSpPr>
          <p:nvPr>
            <p:ph type="title"/>
          </p:nvPr>
        </p:nvSpPr>
        <p:spPr>
          <a:xfrm>
            <a:off x="390475" y="519575"/>
            <a:ext cx="2772000" cy="831300"/>
          </a:xfrm>
          <a:prstGeom prst="rect">
            <a:avLst/>
          </a:prstGeom>
          <a:solidFill>
            <a:srgbClr val="FFE599"/>
          </a:solidFill>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a:t>Santiago Sierra</a:t>
            </a:r>
            <a:endParaRPr/>
          </a:p>
        </p:txBody>
      </p:sp>
      <p:sp>
        <p:nvSpPr>
          <p:cNvPr id="365" name="Google Shape;365;p56"/>
          <p:cNvSpPr txBox="1">
            <a:spLocks noGrp="1"/>
          </p:cNvSpPr>
          <p:nvPr>
            <p:ph type="body" idx="1"/>
          </p:nvPr>
        </p:nvSpPr>
        <p:spPr>
          <a:xfrm>
            <a:off x="97850" y="2149700"/>
            <a:ext cx="5432100" cy="2797500"/>
          </a:xfrm>
          <a:prstGeom prst="rect">
            <a:avLst/>
          </a:prstGeom>
          <a:solidFill>
            <a:srgbClr val="A2C4C9"/>
          </a:solidFill>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alibri"/>
              <a:buChar char="●"/>
            </a:pPr>
            <a:r>
              <a:rPr lang="en-GB" sz="1400">
                <a:latin typeface="Calibri"/>
                <a:ea typeface="Calibri"/>
                <a:cs typeface="Calibri"/>
                <a:sym typeface="Calibri"/>
              </a:rPr>
              <a:t>Born in Spain in 1966, Santiago Sierra was has lived and worked in Mexico City since 1995. </a:t>
            </a:r>
            <a:endParaRPr sz="14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GB" sz="1400">
                <a:latin typeface="Calibri"/>
                <a:ea typeface="Calibri"/>
                <a:cs typeface="Calibri"/>
                <a:sym typeface="Calibri"/>
              </a:rPr>
              <a:t>In 2003 he came to the attention of a broad audience overnight with his “closure” of the Spanish Pavilion at the 50th Venice biennial. Having walled up the entrance to the pavilion with bricks, he stationed a Spanish police officer at the site allowing access via a dingy side entrance only to those who could produce a valid Spanish passport. The few who were allowed inside were confronted with nothing but empty rooms. The actual event took place in total secrecy and was documented by only one photograph.</a:t>
            </a:r>
            <a:endParaRPr sz="1400"/>
          </a:p>
        </p:txBody>
      </p:sp>
      <p:pic>
        <p:nvPicPr>
          <p:cNvPr id="366" name="Google Shape;366;p56"/>
          <p:cNvPicPr preferRelativeResize="0"/>
          <p:nvPr/>
        </p:nvPicPr>
        <p:blipFill>
          <a:blip r:embed="rId3">
            <a:alphaModFix/>
          </a:blip>
          <a:stretch>
            <a:fillRect/>
          </a:stretch>
        </p:blipFill>
        <p:spPr>
          <a:xfrm>
            <a:off x="5580100" y="91900"/>
            <a:ext cx="3337825" cy="2503375"/>
          </a:xfrm>
          <a:prstGeom prst="rect">
            <a:avLst/>
          </a:prstGeom>
          <a:noFill/>
          <a:ln>
            <a:noFill/>
          </a:ln>
        </p:spPr>
      </p:pic>
      <p:sp>
        <p:nvSpPr>
          <p:cNvPr id="367" name="Google Shape;367;p56"/>
          <p:cNvSpPr txBox="1"/>
          <p:nvPr/>
        </p:nvSpPr>
        <p:spPr>
          <a:xfrm>
            <a:off x="5580100" y="2366675"/>
            <a:ext cx="3388200" cy="69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750">
                <a:solidFill>
                  <a:srgbClr val="4C4C4C"/>
                </a:solidFill>
                <a:highlight>
                  <a:srgbClr val="FFFFFF"/>
                </a:highlight>
                <a:latin typeface="Verdana"/>
                <a:ea typeface="Verdana"/>
                <a:cs typeface="Verdana"/>
                <a:sym typeface="Verdana"/>
              </a:rPr>
              <a:t>Viewing Santiago Sierra’s </a:t>
            </a:r>
            <a:r>
              <a:rPr lang="en-GB" sz="750" i="1">
                <a:solidFill>
                  <a:srgbClr val="4C4C4C"/>
                </a:solidFill>
                <a:highlight>
                  <a:srgbClr val="FFFFFF"/>
                </a:highlight>
                <a:latin typeface="Verdana"/>
                <a:ea typeface="Verdana"/>
                <a:cs typeface="Verdana"/>
                <a:sym typeface="Verdana"/>
              </a:rPr>
              <a:t>Wall Enclosing a Space</a:t>
            </a:r>
            <a:r>
              <a:rPr lang="en-GB" sz="750">
                <a:solidFill>
                  <a:srgbClr val="4C4C4C"/>
                </a:solidFill>
                <a:highlight>
                  <a:srgbClr val="FFFFFF"/>
                </a:highlight>
                <a:latin typeface="Verdana"/>
                <a:ea typeface="Verdana"/>
                <a:cs typeface="Verdana"/>
                <a:sym typeface="Verdana"/>
              </a:rPr>
              <a:t>, Spanish pavilion, Venice Biennial, Venice Italy, 2003</a:t>
            </a:r>
            <a:endParaRPr/>
          </a:p>
        </p:txBody>
      </p:sp>
      <p:pic>
        <p:nvPicPr>
          <p:cNvPr id="368" name="Google Shape;368;p56"/>
          <p:cNvPicPr preferRelativeResize="0"/>
          <p:nvPr/>
        </p:nvPicPr>
        <p:blipFill>
          <a:blip r:embed="rId4">
            <a:alphaModFix/>
          </a:blip>
          <a:stretch>
            <a:fillRect/>
          </a:stretch>
        </p:blipFill>
        <p:spPr>
          <a:xfrm>
            <a:off x="6075975" y="2957574"/>
            <a:ext cx="2892325" cy="1989775"/>
          </a:xfrm>
          <a:prstGeom prst="rect">
            <a:avLst/>
          </a:prstGeom>
          <a:noFill/>
          <a:ln>
            <a:noFill/>
          </a:ln>
        </p:spPr>
      </p:pic>
      <p:pic>
        <p:nvPicPr>
          <p:cNvPr id="369" name="Google Shape;369;p56"/>
          <p:cNvPicPr preferRelativeResize="0"/>
          <p:nvPr/>
        </p:nvPicPr>
        <p:blipFill>
          <a:blip r:embed="rId5">
            <a:alphaModFix/>
          </a:blip>
          <a:stretch>
            <a:fillRect/>
          </a:stretch>
        </p:blipFill>
        <p:spPr>
          <a:xfrm>
            <a:off x="3540150" y="91900"/>
            <a:ext cx="1989775" cy="1989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7"/>
          <p:cNvSpPr txBox="1"/>
          <p:nvPr/>
        </p:nvSpPr>
        <p:spPr>
          <a:xfrm>
            <a:off x="160750" y="717125"/>
            <a:ext cx="4388100" cy="395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300"/>
              <a:t>This work forms part of a highly provocative series by Sierra that explores the economic and social structures within capitalist societies. The artist paid two heroin addicts from a disadvantaged neighbourhood in Puerto Rico to take part in an artwork by each having a section of their head shaved, while the event was filmed and photographed. For other works, Sierra has hired a homeless man to clean shoes at an art opening, paid a group of people to have a line tattooed across their backs, and hired Iraqi immigrants to be sprayed with polyurethane foam to create a sculpture.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GB" sz="1300"/>
              <a:t>Deliberately controversial, Sierra’s art examines the impact of capitalism on those on the margins of society, such as immigrants, drug addicts, and manual labourers. Usually invisible to those in power, they are brought into the spotlight in his work in challenging style, presented as objects to entertain—and outrage—art audiences.</a:t>
            </a:r>
            <a:endParaRPr sz="1300"/>
          </a:p>
        </p:txBody>
      </p:sp>
      <p:sp>
        <p:nvSpPr>
          <p:cNvPr id="375" name="Google Shape;375;p57"/>
          <p:cNvSpPr txBox="1"/>
          <p:nvPr/>
        </p:nvSpPr>
        <p:spPr>
          <a:xfrm>
            <a:off x="160750" y="4719100"/>
            <a:ext cx="5700000" cy="21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u="sng">
                <a:solidFill>
                  <a:schemeClr val="hlink"/>
                </a:solidFill>
                <a:hlinkClick r:id="rId3"/>
              </a:rPr>
              <a:t>https://www.artspace.com/magazine/art_101/book_report/phaidon-most-controversial-21st-century-53544</a:t>
            </a:r>
            <a:endParaRPr sz="900"/>
          </a:p>
        </p:txBody>
      </p:sp>
      <p:sp>
        <p:nvSpPr>
          <p:cNvPr id="376" name="Google Shape;376;p57"/>
          <p:cNvSpPr txBox="1"/>
          <p:nvPr/>
        </p:nvSpPr>
        <p:spPr>
          <a:xfrm>
            <a:off x="4674925" y="3999675"/>
            <a:ext cx="4388100" cy="6675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b="1"/>
              <a:t>10 INCH LINE SHAVED ON THE HEADS OF TWO JUNKIES WHO RECEIVED A SHOT OF HEROIN AS PAYMENT, </a:t>
            </a:r>
            <a:endParaRPr sz="1100" b="1"/>
          </a:p>
          <a:p>
            <a:pPr marL="0" lvl="0" indent="0" algn="l" rtl="0">
              <a:spcBef>
                <a:spcPts val="0"/>
              </a:spcBef>
              <a:spcAft>
                <a:spcPts val="0"/>
              </a:spcAft>
              <a:buNone/>
            </a:pPr>
            <a:r>
              <a:rPr lang="en-GB" sz="1100" b="1"/>
              <a:t>Santiago Sierra, 2000. (Duration 5:00 minutes)</a:t>
            </a:r>
            <a:endParaRPr sz="1100" b="1"/>
          </a:p>
        </p:txBody>
      </p:sp>
      <p:pic>
        <p:nvPicPr>
          <p:cNvPr id="377" name="Google Shape;377;p57"/>
          <p:cNvPicPr preferRelativeResize="0"/>
          <p:nvPr/>
        </p:nvPicPr>
        <p:blipFill>
          <a:blip r:embed="rId4">
            <a:alphaModFix/>
          </a:blip>
          <a:stretch>
            <a:fillRect/>
          </a:stretch>
        </p:blipFill>
        <p:spPr>
          <a:xfrm>
            <a:off x="4674925" y="1008718"/>
            <a:ext cx="4388099" cy="290130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SANTIAGO SIERRA</a:t>
            </a:r>
            <a:endParaRPr/>
          </a:p>
        </p:txBody>
      </p:sp>
      <p:sp>
        <p:nvSpPr>
          <p:cNvPr id="383" name="Google Shape;383;p58"/>
          <p:cNvSpPr txBox="1">
            <a:spLocks noGrp="1"/>
          </p:cNvSpPr>
          <p:nvPr>
            <p:ph type="body" idx="1"/>
          </p:nvPr>
        </p:nvSpPr>
        <p:spPr>
          <a:xfrm>
            <a:off x="311700" y="1225225"/>
            <a:ext cx="4399800" cy="33540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Font typeface="Arial"/>
              <a:buChar char="●"/>
            </a:pPr>
            <a:r>
              <a:rPr lang="en-GB" sz="1400">
                <a:latin typeface="Arial"/>
                <a:ea typeface="Arial"/>
                <a:cs typeface="Arial"/>
                <a:sym typeface="Arial"/>
              </a:rPr>
              <a:t>Santiago Sierra’s work addresses some of the most pressing issues of our time. </a:t>
            </a:r>
            <a:endParaRPr sz="1400">
              <a:latin typeface="Arial"/>
              <a:ea typeface="Arial"/>
              <a:cs typeface="Arial"/>
              <a:sym typeface="Arial"/>
            </a:endParaRPr>
          </a:p>
          <a:p>
            <a:pPr marL="457200" lvl="0" indent="-317500" algn="l" rtl="0">
              <a:lnSpc>
                <a:spcPct val="100000"/>
              </a:lnSpc>
              <a:spcBef>
                <a:spcPts val="1600"/>
              </a:spcBef>
              <a:spcAft>
                <a:spcPts val="0"/>
              </a:spcAft>
              <a:buSzPts val="1400"/>
              <a:buFont typeface="Arial"/>
              <a:buChar char="●"/>
            </a:pPr>
            <a:r>
              <a:rPr lang="en-GB" sz="1400">
                <a:latin typeface="Arial"/>
                <a:ea typeface="Arial"/>
                <a:cs typeface="Arial"/>
                <a:sym typeface="Arial"/>
              </a:rPr>
              <a:t>His controversial video work and installations highlight some of the often ignored problems inherent to a globalised capitalist economy.</a:t>
            </a:r>
            <a:endParaRPr sz="1400">
              <a:latin typeface="Arial"/>
              <a:ea typeface="Arial"/>
              <a:cs typeface="Arial"/>
              <a:sym typeface="Arial"/>
            </a:endParaRPr>
          </a:p>
          <a:p>
            <a:pPr marL="457200" lvl="0" indent="-317500" algn="l" rtl="0">
              <a:lnSpc>
                <a:spcPct val="100000"/>
              </a:lnSpc>
              <a:spcBef>
                <a:spcPts val="1600"/>
              </a:spcBef>
              <a:spcAft>
                <a:spcPts val="0"/>
              </a:spcAft>
              <a:buSzPts val="1400"/>
              <a:buFont typeface="Arial"/>
              <a:buChar char="●"/>
            </a:pPr>
            <a:r>
              <a:rPr lang="en-GB" sz="1400">
                <a:latin typeface="Arial"/>
                <a:ea typeface="Arial"/>
                <a:cs typeface="Arial"/>
                <a:sym typeface="Arial"/>
              </a:rPr>
              <a:t>Sierra’s work normally takes the form of ephemeral actions or temporary interventions. While adopting a minimal language, he creates ‘incidents’ that highlight the existence of situations of conflict.</a:t>
            </a:r>
            <a:endParaRPr sz="1400">
              <a:latin typeface="Arial"/>
              <a:ea typeface="Arial"/>
              <a:cs typeface="Arial"/>
              <a:sym typeface="Arial"/>
            </a:endParaRPr>
          </a:p>
          <a:p>
            <a:pPr marL="457200" lvl="0" indent="-317500" algn="l" rtl="0">
              <a:lnSpc>
                <a:spcPct val="100000"/>
              </a:lnSpc>
              <a:spcBef>
                <a:spcPts val="1600"/>
              </a:spcBef>
              <a:spcAft>
                <a:spcPts val="1600"/>
              </a:spcAft>
              <a:buSzPts val="1400"/>
              <a:buFont typeface="Arial"/>
              <a:buChar char="●"/>
            </a:pPr>
            <a:r>
              <a:rPr lang="en-GB" sz="1400">
                <a:latin typeface="Arial"/>
                <a:ea typeface="Arial"/>
                <a:cs typeface="Arial"/>
                <a:sym typeface="Arial"/>
              </a:rPr>
              <a:t>Many of Sierra’s more recent projects have been the outcome of a particular social context, exposing the reality of that environment.</a:t>
            </a:r>
            <a:endParaRPr sz="1400"/>
          </a:p>
        </p:txBody>
      </p:sp>
      <p:pic>
        <p:nvPicPr>
          <p:cNvPr id="384" name="Google Shape;384;p58"/>
          <p:cNvPicPr preferRelativeResize="0"/>
          <p:nvPr/>
        </p:nvPicPr>
        <p:blipFill>
          <a:blip r:embed="rId3">
            <a:alphaModFix/>
          </a:blip>
          <a:stretch>
            <a:fillRect/>
          </a:stretch>
        </p:blipFill>
        <p:spPr>
          <a:xfrm>
            <a:off x="5071125" y="261550"/>
            <a:ext cx="3880150" cy="2702000"/>
          </a:xfrm>
          <a:prstGeom prst="rect">
            <a:avLst/>
          </a:prstGeom>
          <a:noFill/>
          <a:ln>
            <a:noFill/>
          </a:ln>
        </p:spPr>
      </p:pic>
      <p:sp>
        <p:nvSpPr>
          <p:cNvPr id="385" name="Google Shape;385;p58"/>
          <p:cNvSpPr txBox="1"/>
          <p:nvPr/>
        </p:nvSpPr>
        <p:spPr>
          <a:xfrm>
            <a:off x="5803600" y="3006625"/>
            <a:ext cx="3147600" cy="67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750">
                <a:solidFill>
                  <a:srgbClr val="666666"/>
                </a:solidFill>
              </a:rPr>
              <a:t>Santiago Sierra</a:t>
            </a:r>
            <a:endParaRPr sz="750">
              <a:solidFill>
                <a:srgbClr val="666666"/>
              </a:solidFill>
            </a:endParaRPr>
          </a:p>
          <a:p>
            <a:pPr marL="0" lvl="0" indent="0" algn="l" rtl="0">
              <a:spcBef>
                <a:spcPts val="0"/>
              </a:spcBef>
              <a:spcAft>
                <a:spcPts val="0"/>
              </a:spcAft>
              <a:buNone/>
            </a:pPr>
            <a:r>
              <a:rPr lang="en-GB" sz="750">
                <a:solidFill>
                  <a:srgbClr val="666666"/>
                </a:solidFill>
              </a:rPr>
              <a:t>8-Foot Line Tattooed on Six Remunerated People</a:t>
            </a:r>
            <a:endParaRPr sz="750">
              <a:solidFill>
                <a:srgbClr val="666666"/>
              </a:solidFill>
            </a:endParaRPr>
          </a:p>
          <a:p>
            <a:pPr marL="0" lvl="0" indent="0" algn="l" rtl="0">
              <a:spcBef>
                <a:spcPts val="0"/>
              </a:spcBef>
              <a:spcAft>
                <a:spcPts val="0"/>
              </a:spcAft>
              <a:buNone/>
            </a:pPr>
            <a:r>
              <a:rPr lang="en-GB" sz="750">
                <a:solidFill>
                  <a:srgbClr val="666666"/>
                </a:solidFill>
              </a:rPr>
              <a:t>1999</a:t>
            </a:r>
            <a:endParaRPr sz="750">
              <a:solidFill>
                <a:srgbClr val="666666"/>
              </a:solidFill>
            </a:endParaRPr>
          </a:p>
          <a:p>
            <a:pPr marL="0" lvl="0" indent="0" algn="l" rtl="0">
              <a:spcBef>
                <a:spcPts val="0"/>
              </a:spcBef>
              <a:spcAft>
                <a:spcPts val="0"/>
              </a:spcAft>
              <a:buNone/>
            </a:pPr>
            <a:r>
              <a:rPr lang="en-GB" sz="750">
                <a:solidFill>
                  <a:srgbClr val="666666"/>
                </a:solidFill>
              </a:rPr>
              <a:t>Black and white photograph</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59" descr="Whether casting sculptures from human excrement or paying junkie prostitutes to have a line tattooed on their backs, Spanish artist Santiago Sierra is a provocateur whose art raise headlines.&#10;&#10;We filmed his latest performance piece at Tate Modern and asked him about this and other controversial works. Contains some strong language.&#10;&#10;Find out more about Santiago Sierra: https://goo.gl/xapyux&#10;&#10;More info: http://www.tate.org.uk/art/artworks/sierra-160-cm-line-tattooed-on-4-people-el-gallo-arte-contemporaneo-salamanca-spain-t11852&#10;&#10;&#10;Subscribe for weekly films about art: http://www.youtube.com/subscription_center?add_user=tate" title="Santiago Sierra | TateShots">
            <a:hlinkClick r:id="rId3"/>
          </p:cNvPr>
          <p:cNvPicPr preferRelativeResize="0"/>
          <p:nvPr/>
        </p:nvPicPr>
        <p:blipFill>
          <a:blip r:embed="rId4">
            <a:alphaModFix/>
          </a:blip>
          <a:stretch>
            <a:fillRect/>
          </a:stretch>
        </p:blipFill>
        <p:spPr>
          <a:xfrm>
            <a:off x="1369450" y="82438"/>
            <a:ext cx="6405100" cy="48038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0"/>
          <p:cNvSpPr txBox="1">
            <a:spLocks noGrp="1"/>
          </p:cNvSpPr>
          <p:nvPr>
            <p:ph type="body" idx="1"/>
          </p:nvPr>
        </p:nvSpPr>
        <p:spPr>
          <a:xfrm>
            <a:off x="311700" y="214025"/>
            <a:ext cx="4607100" cy="4704900"/>
          </a:xfrm>
          <a:prstGeom prst="rect">
            <a:avLst/>
          </a:prstGeom>
          <a:solidFill>
            <a:srgbClr val="F4CCCC"/>
          </a:solidFill>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Santiago Sierra creates performative works that rely on participation between artist, the subjects of the works and the audience.  </a:t>
            </a:r>
            <a:endParaRPr sz="1400">
              <a:solidFill>
                <a:srgbClr val="000000"/>
              </a:solidFill>
              <a:latin typeface="Calibri"/>
              <a:ea typeface="Calibri"/>
              <a:cs typeface="Calibri"/>
              <a:sym typeface="Calibri"/>
            </a:endParaRPr>
          </a:p>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Through these works he accentuates the identity of participants  who are representative of social groups different to normative, affluent art audiences. </a:t>
            </a:r>
            <a:endParaRPr sz="1400">
              <a:solidFill>
                <a:srgbClr val="000000"/>
              </a:solidFill>
              <a:latin typeface="Calibri"/>
              <a:ea typeface="Calibri"/>
              <a:cs typeface="Calibri"/>
              <a:sym typeface="Calibri"/>
            </a:endParaRPr>
          </a:p>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Sierra hires disadvantaged, marginalized individuals to perform meaningless tasks as live performance in galleries</a:t>
            </a:r>
            <a:endParaRPr sz="1400">
              <a:solidFill>
                <a:srgbClr val="000000"/>
              </a:solidFill>
              <a:latin typeface="Calibri"/>
              <a:ea typeface="Calibri"/>
              <a:cs typeface="Calibri"/>
              <a:sym typeface="Calibri"/>
            </a:endParaRPr>
          </a:p>
          <a:p>
            <a:pPr marL="457200" lvl="0" indent="-317500" algn="l" rtl="0">
              <a:lnSpc>
                <a:spcPct val="120000"/>
              </a:lnSpc>
              <a:spcBef>
                <a:spcPts val="0"/>
              </a:spcBef>
              <a:spcAft>
                <a:spcPts val="0"/>
              </a:spcAft>
              <a:buSzPts val="1400"/>
              <a:buFont typeface="Calibri"/>
              <a:buChar char="●"/>
            </a:pPr>
            <a:r>
              <a:rPr lang="en-GB" sz="1400">
                <a:latin typeface="Calibri"/>
                <a:ea typeface="Calibri"/>
                <a:cs typeface="Calibri"/>
                <a:sym typeface="Calibri"/>
              </a:rPr>
              <a:t>Santiago Sierra initiates actions that refer to everyday social life. </a:t>
            </a:r>
            <a:endParaRPr sz="1400">
              <a:latin typeface="Calibri"/>
              <a:ea typeface="Calibri"/>
              <a:cs typeface="Calibri"/>
              <a:sym typeface="Calibri"/>
            </a:endParaRPr>
          </a:p>
          <a:p>
            <a:pPr marL="457200" lvl="0" indent="-317500" algn="l" rtl="0">
              <a:lnSpc>
                <a:spcPct val="120000"/>
              </a:lnSpc>
              <a:spcBef>
                <a:spcPts val="0"/>
              </a:spcBef>
              <a:spcAft>
                <a:spcPts val="0"/>
              </a:spcAft>
              <a:buSzPts val="1400"/>
              <a:buFont typeface="Calibri"/>
              <a:buChar char="●"/>
            </a:pPr>
            <a:r>
              <a:rPr lang="en-GB" sz="1400">
                <a:latin typeface="Calibri"/>
                <a:ea typeface="Calibri"/>
                <a:cs typeface="Calibri"/>
                <a:sym typeface="Calibri"/>
              </a:rPr>
              <a:t>By intervening directly in life, his work reveals political developments and social dynamics and shows how, with minimal intervention, systems and their ordered structures can be undermined. </a:t>
            </a:r>
            <a:endParaRPr sz="1400">
              <a:latin typeface="Calibri"/>
              <a:ea typeface="Calibri"/>
              <a:cs typeface="Calibri"/>
              <a:sym typeface="Calibri"/>
            </a:endParaRPr>
          </a:p>
          <a:p>
            <a:pPr marL="457200" lvl="0" indent="-317500" algn="l" rtl="0">
              <a:lnSpc>
                <a:spcPct val="120000"/>
              </a:lnSpc>
              <a:spcBef>
                <a:spcPts val="0"/>
              </a:spcBef>
              <a:spcAft>
                <a:spcPts val="0"/>
              </a:spcAft>
              <a:buSzPts val="1400"/>
              <a:buFont typeface="Calibri"/>
              <a:buChar char="●"/>
            </a:pPr>
            <a:r>
              <a:rPr lang="en-GB" sz="1400">
                <a:latin typeface="Calibri"/>
                <a:ea typeface="Calibri"/>
                <a:cs typeface="Calibri"/>
                <a:sym typeface="Calibri"/>
              </a:rPr>
              <a:t>His socio- and art-critical actions and interactions stir up strong emotions in an audience that has grown accustomed to aesthetic appearances.</a:t>
            </a:r>
            <a:endParaRPr sz="1400">
              <a:solidFill>
                <a:srgbClr val="000000"/>
              </a:solidFill>
              <a:latin typeface="Arial"/>
              <a:ea typeface="Arial"/>
              <a:cs typeface="Arial"/>
              <a:sym typeface="Arial"/>
            </a:endParaRPr>
          </a:p>
        </p:txBody>
      </p:sp>
      <p:pic>
        <p:nvPicPr>
          <p:cNvPr id="396" name="Google Shape;396;p60"/>
          <p:cNvPicPr preferRelativeResize="0"/>
          <p:nvPr/>
        </p:nvPicPr>
        <p:blipFill>
          <a:blip r:embed="rId3">
            <a:alphaModFix/>
          </a:blip>
          <a:stretch>
            <a:fillRect/>
          </a:stretch>
        </p:blipFill>
        <p:spPr>
          <a:xfrm>
            <a:off x="5259250" y="136225"/>
            <a:ext cx="3261376" cy="2446025"/>
          </a:xfrm>
          <a:prstGeom prst="rect">
            <a:avLst/>
          </a:prstGeom>
          <a:noFill/>
          <a:ln>
            <a:noFill/>
          </a:ln>
        </p:spPr>
      </p:pic>
      <p:sp>
        <p:nvSpPr>
          <p:cNvPr id="397" name="Google Shape;397;p60"/>
          <p:cNvSpPr txBox="1"/>
          <p:nvPr/>
        </p:nvSpPr>
        <p:spPr>
          <a:xfrm>
            <a:off x="5259250" y="2673825"/>
            <a:ext cx="3613500" cy="60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750">
                <a:solidFill>
                  <a:srgbClr val="666666"/>
                </a:solidFill>
              </a:rPr>
              <a:t>Santiago Sierra</a:t>
            </a:r>
            <a:endParaRPr sz="750">
              <a:solidFill>
                <a:srgbClr val="666666"/>
              </a:solidFill>
            </a:endParaRPr>
          </a:p>
          <a:p>
            <a:pPr marL="0" lvl="0" indent="0" algn="l" rtl="0">
              <a:spcBef>
                <a:spcPts val="0"/>
              </a:spcBef>
              <a:spcAft>
                <a:spcPts val="0"/>
              </a:spcAft>
              <a:buNone/>
            </a:pPr>
            <a:r>
              <a:rPr lang="en-GB" sz="750">
                <a:solidFill>
                  <a:srgbClr val="666666"/>
                </a:solidFill>
              </a:rPr>
              <a:t>8-Foot Line Tattooed on Six Remunerated People</a:t>
            </a:r>
            <a:endParaRPr sz="750">
              <a:solidFill>
                <a:srgbClr val="666666"/>
              </a:solidFill>
            </a:endParaRPr>
          </a:p>
          <a:p>
            <a:pPr marL="0" lvl="0" indent="0" algn="l" rtl="0">
              <a:spcBef>
                <a:spcPts val="0"/>
              </a:spcBef>
              <a:spcAft>
                <a:spcPts val="0"/>
              </a:spcAft>
              <a:buNone/>
            </a:pPr>
            <a:r>
              <a:rPr lang="en-GB" sz="750">
                <a:solidFill>
                  <a:srgbClr val="666666"/>
                </a:solidFill>
              </a:rPr>
              <a:t>1999</a:t>
            </a:r>
            <a:endParaRPr sz="750">
              <a:solidFill>
                <a:srgbClr val="666666"/>
              </a:solidFill>
            </a:endParaRPr>
          </a:p>
          <a:p>
            <a:pPr marL="0" lvl="0" indent="0" algn="l" rtl="0">
              <a:spcBef>
                <a:spcPts val="0"/>
              </a:spcBef>
              <a:spcAft>
                <a:spcPts val="0"/>
              </a:spcAft>
              <a:buNone/>
            </a:pPr>
            <a:r>
              <a:rPr lang="en-GB" sz="750">
                <a:solidFill>
                  <a:srgbClr val="666666"/>
                </a:solidFill>
              </a:rPr>
              <a:t>Still from video </a:t>
            </a:r>
            <a:endParaRPr/>
          </a:p>
        </p:txBody>
      </p:sp>
      <p:sp>
        <p:nvSpPr>
          <p:cNvPr id="398" name="Google Shape;398;p60"/>
          <p:cNvSpPr txBox="1"/>
          <p:nvPr/>
        </p:nvSpPr>
        <p:spPr>
          <a:xfrm>
            <a:off x="5045325" y="3986525"/>
            <a:ext cx="3986400" cy="93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a:t>Link to video of 8-Foot Line Tattooed on Six Remunerated People</a:t>
            </a:r>
            <a:endParaRPr sz="1100"/>
          </a:p>
          <a:p>
            <a:pPr marL="0" lvl="0" indent="0" algn="l" rtl="0">
              <a:spcBef>
                <a:spcPts val="0"/>
              </a:spcBef>
              <a:spcAft>
                <a:spcPts val="0"/>
              </a:spcAft>
              <a:buNone/>
            </a:pPr>
            <a:r>
              <a:rPr lang="en-GB" sz="1100" u="sng">
                <a:solidFill>
                  <a:schemeClr val="hlink"/>
                </a:solidFill>
                <a:hlinkClick r:id="rId4"/>
              </a:rPr>
              <a:t>https://www.youtube.com/watch?v=fnfdLT21Xd8</a:t>
            </a:r>
            <a:r>
              <a:rPr lang="en-GB" sz="1100"/>
              <a:t> </a:t>
            </a:r>
            <a:endParaRPr sz="11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1"/>
          <p:cNvSpPr txBox="1">
            <a:spLocks noGrp="1"/>
          </p:cNvSpPr>
          <p:nvPr>
            <p:ph type="title"/>
          </p:nvPr>
        </p:nvSpPr>
        <p:spPr>
          <a:xfrm>
            <a:off x="686200" y="903300"/>
            <a:ext cx="7694100" cy="3315600"/>
          </a:xfrm>
          <a:prstGeom prst="rect">
            <a:avLst/>
          </a:prstGeom>
          <a:solidFill>
            <a:srgbClr val="B4A7D6"/>
          </a:solidFill>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2000">
                <a:solidFill>
                  <a:srgbClr val="000000"/>
                </a:solidFill>
                <a:latin typeface="Oswald"/>
                <a:ea typeface="Oswald"/>
                <a:cs typeface="Oswald"/>
                <a:sym typeface="Oswald"/>
              </a:rPr>
              <a:t>In an interview with Stuart Jeffries Sierra was asked why his employees never rebelled against their exploitation and he responded </a:t>
            </a:r>
            <a:endParaRPr sz="2000">
              <a:solidFill>
                <a:srgbClr val="000000"/>
              </a:solidFill>
              <a:latin typeface="Oswald"/>
              <a:ea typeface="Oswald"/>
              <a:cs typeface="Oswald"/>
              <a:sym typeface="Oswald"/>
            </a:endParaRPr>
          </a:p>
          <a:p>
            <a:pPr marL="0" lvl="0" indent="0" algn="ctr" rtl="0">
              <a:lnSpc>
                <a:spcPct val="115000"/>
              </a:lnSpc>
              <a:spcBef>
                <a:spcPts val="1600"/>
              </a:spcBef>
              <a:spcAft>
                <a:spcPts val="1600"/>
              </a:spcAft>
              <a:buClr>
                <a:schemeClr val="dk1"/>
              </a:buClr>
              <a:buSzPts val="1100"/>
              <a:buFont typeface="Arial"/>
              <a:buNone/>
            </a:pPr>
            <a:r>
              <a:rPr lang="en-GB" sz="2000">
                <a:solidFill>
                  <a:srgbClr val="000000"/>
                </a:solidFill>
                <a:latin typeface="Oswald"/>
                <a:ea typeface="Oswald"/>
                <a:cs typeface="Oswald"/>
                <a:sym typeface="Oswald"/>
              </a:rPr>
              <a:t> ‘It amazes me that people don’t attack me or, very often, the works. I do get annoyed when we speak of these people as “them”. Artists are no better. Joseph Beuys once claimed that there was clean money and dirty money. We should only take the former. I don’t believe that: there’s only dirty money. And as an artist I take dirty money. I’m paid to create luxury goods for art collectors.’ </a:t>
            </a:r>
            <a:endParaRPr sz="2000">
              <a:solidFill>
                <a:srgbClr val="000000"/>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7"/>
          <p:cNvPicPr preferRelativeResize="0"/>
          <p:nvPr/>
        </p:nvPicPr>
        <p:blipFill>
          <a:blip r:embed="rId3">
            <a:alphaModFix/>
          </a:blip>
          <a:stretch>
            <a:fillRect/>
          </a:stretch>
        </p:blipFill>
        <p:spPr>
          <a:xfrm>
            <a:off x="829700" y="25416"/>
            <a:ext cx="7362903" cy="50926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2"/>
          <p:cNvSpPr txBox="1">
            <a:spLocks noGrp="1"/>
          </p:cNvSpPr>
          <p:nvPr>
            <p:ph type="body" idx="1"/>
          </p:nvPr>
        </p:nvSpPr>
        <p:spPr>
          <a:xfrm>
            <a:off x="57400" y="1088050"/>
            <a:ext cx="5309400" cy="3869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400">
                <a:solidFill>
                  <a:srgbClr val="000000"/>
                </a:solidFill>
                <a:latin typeface="Calibri"/>
                <a:ea typeface="Calibri"/>
                <a:cs typeface="Calibri"/>
                <a:sym typeface="Calibri"/>
              </a:rPr>
              <a:t>What follows is a list of such activities:</a:t>
            </a:r>
            <a:endParaRPr sz="1400">
              <a:solidFill>
                <a:srgbClr val="000000"/>
              </a:solidFill>
              <a:latin typeface="Calibri"/>
              <a:ea typeface="Calibri"/>
              <a:cs typeface="Calibri"/>
              <a:sym typeface="Calibri"/>
            </a:endParaRPr>
          </a:p>
          <a:p>
            <a:pPr marL="0" lvl="0" indent="0" algn="l" rtl="0">
              <a:lnSpc>
                <a:spcPct val="115000"/>
              </a:lnSpc>
              <a:spcBef>
                <a:spcPts val="0"/>
              </a:spcBef>
              <a:spcAft>
                <a:spcPts val="0"/>
              </a:spcAft>
              <a:buNone/>
            </a:pPr>
            <a:r>
              <a:rPr lang="en-GB" sz="1400">
                <a:solidFill>
                  <a:srgbClr val="000000"/>
                </a:solidFill>
                <a:latin typeface="Calibri"/>
                <a:ea typeface="Calibri"/>
                <a:cs typeface="Calibri"/>
                <a:sym typeface="Calibri"/>
              </a:rPr>
              <a:t>1.He paid drug-addicted prostitutes to have their backs tattooed for the price of a shot of heroin.</a:t>
            </a:r>
            <a:endParaRPr sz="1400">
              <a:solidFill>
                <a:srgbClr val="000000"/>
              </a:solidFill>
              <a:latin typeface="Calibri"/>
              <a:ea typeface="Calibri"/>
              <a:cs typeface="Calibri"/>
              <a:sym typeface="Calibri"/>
            </a:endParaRPr>
          </a:p>
          <a:p>
            <a:pPr marL="0" lvl="0" indent="0" algn="l" rtl="0">
              <a:lnSpc>
                <a:spcPct val="115000"/>
              </a:lnSpc>
              <a:spcBef>
                <a:spcPts val="0"/>
              </a:spcBef>
              <a:spcAft>
                <a:spcPts val="0"/>
              </a:spcAft>
              <a:buNone/>
            </a:pPr>
            <a:r>
              <a:rPr lang="en-GB" sz="1400">
                <a:solidFill>
                  <a:srgbClr val="000000"/>
                </a:solidFill>
                <a:latin typeface="Calibri"/>
                <a:ea typeface="Calibri"/>
                <a:cs typeface="Calibri"/>
                <a:sym typeface="Calibri"/>
              </a:rPr>
              <a:t>2.He hired 200 immigrants of African, Asian and eastern European origin, all of whom had dark hair, for an ‘action’ in which their hair was bleached.</a:t>
            </a:r>
            <a:endParaRPr sz="1400">
              <a:solidFill>
                <a:srgbClr val="000000"/>
              </a:solidFill>
              <a:latin typeface="Calibri"/>
              <a:ea typeface="Calibri"/>
              <a:cs typeface="Calibri"/>
              <a:sym typeface="Calibri"/>
            </a:endParaRPr>
          </a:p>
          <a:p>
            <a:pPr marL="0" lvl="0" indent="0" algn="l" rtl="0">
              <a:lnSpc>
                <a:spcPct val="115000"/>
              </a:lnSpc>
              <a:spcBef>
                <a:spcPts val="0"/>
              </a:spcBef>
              <a:spcAft>
                <a:spcPts val="0"/>
              </a:spcAft>
              <a:buNone/>
            </a:pPr>
            <a:r>
              <a:rPr lang="en-GB" sz="1400">
                <a:solidFill>
                  <a:srgbClr val="000000"/>
                </a:solidFill>
                <a:latin typeface="Calibri"/>
                <a:ea typeface="Calibri"/>
                <a:cs typeface="Calibri"/>
                <a:sym typeface="Calibri"/>
              </a:rPr>
              <a:t>3.He hired a group of unemployed men to push concrete blocks from one end of a gallery to the other.</a:t>
            </a:r>
            <a:endParaRPr sz="1400">
              <a:solidFill>
                <a:srgbClr val="000000"/>
              </a:solidFill>
              <a:latin typeface="Calibri"/>
              <a:ea typeface="Calibri"/>
              <a:cs typeface="Calibri"/>
              <a:sym typeface="Calibri"/>
            </a:endParaRPr>
          </a:p>
          <a:p>
            <a:pPr marL="0" lvl="0" indent="0" algn="l" rtl="0">
              <a:lnSpc>
                <a:spcPct val="115000"/>
              </a:lnSpc>
              <a:spcBef>
                <a:spcPts val="0"/>
              </a:spcBef>
              <a:spcAft>
                <a:spcPts val="0"/>
              </a:spcAft>
              <a:buNone/>
            </a:pPr>
            <a:r>
              <a:rPr lang="en-GB" sz="1400">
                <a:solidFill>
                  <a:srgbClr val="000000"/>
                </a:solidFill>
                <a:latin typeface="Calibri"/>
                <a:ea typeface="Calibri"/>
                <a:cs typeface="Calibri"/>
                <a:sym typeface="Calibri"/>
              </a:rPr>
              <a:t>4. In an exhibition at P.S.1, New York, </a:t>
            </a:r>
            <a:r>
              <a:rPr lang="en-GB" sz="1400" i="1">
                <a:solidFill>
                  <a:srgbClr val="000000"/>
                </a:solidFill>
                <a:latin typeface="Calibri"/>
                <a:ea typeface="Calibri"/>
                <a:cs typeface="Calibri"/>
                <a:sym typeface="Calibri"/>
              </a:rPr>
              <a:t>Person Remunerated for a Period of 360 Consecutive Hours </a:t>
            </a:r>
            <a:r>
              <a:rPr lang="en-GB" sz="1400">
                <a:solidFill>
                  <a:srgbClr val="000000"/>
                </a:solidFill>
                <a:latin typeface="Calibri"/>
                <a:ea typeface="Calibri"/>
                <a:cs typeface="Calibri"/>
                <a:sym typeface="Calibri"/>
              </a:rPr>
              <a:t>Sierra hired a person to live behind a brick wall 24 hours a day for 15 days (September 17 – October 1, 2000) without having any further instructions or duties. Staff slid food under a narrow opening at the base of the wall. The individual behind the wall was generally invisible to the audience but was allowed to relate to the other side through the small opening in the wall.</a:t>
            </a:r>
            <a:endParaRPr sz="1400">
              <a:solidFill>
                <a:srgbClr val="000000"/>
              </a:solidFill>
              <a:latin typeface="Calibri"/>
              <a:ea typeface="Calibri"/>
              <a:cs typeface="Calibri"/>
              <a:sym typeface="Calibri"/>
            </a:endParaRPr>
          </a:p>
          <a:p>
            <a:pPr marL="0" lvl="0" indent="0" algn="l" rtl="0">
              <a:spcBef>
                <a:spcPts val="0"/>
              </a:spcBef>
              <a:spcAft>
                <a:spcPts val="1600"/>
              </a:spcAft>
              <a:buNone/>
            </a:pPr>
            <a:endParaRPr>
              <a:latin typeface="Calibri"/>
              <a:ea typeface="Calibri"/>
              <a:cs typeface="Calibri"/>
              <a:sym typeface="Calibri"/>
            </a:endParaRPr>
          </a:p>
        </p:txBody>
      </p:sp>
      <p:pic>
        <p:nvPicPr>
          <p:cNvPr id="409" name="Google Shape;409;p62"/>
          <p:cNvPicPr preferRelativeResize="0"/>
          <p:nvPr/>
        </p:nvPicPr>
        <p:blipFill>
          <a:blip r:embed="rId3">
            <a:alphaModFix/>
          </a:blip>
          <a:stretch>
            <a:fillRect/>
          </a:stretch>
        </p:blipFill>
        <p:spPr>
          <a:xfrm>
            <a:off x="5366825" y="1501213"/>
            <a:ext cx="3810000" cy="2524125"/>
          </a:xfrm>
          <a:prstGeom prst="rect">
            <a:avLst/>
          </a:prstGeom>
          <a:noFill/>
          <a:ln>
            <a:noFill/>
          </a:ln>
        </p:spPr>
      </p:pic>
      <p:sp>
        <p:nvSpPr>
          <p:cNvPr id="410" name="Google Shape;410;p62"/>
          <p:cNvSpPr txBox="1"/>
          <p:nvPr/>
        </p:nvSpPr>
        <p:spPr>
          <a:xfrm>
            <a:off x="5972250" y="4025350"/>
            <a:ext cx="2984100" cy="84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a:solidFill>
                  <a:srgbClr val="666666"/>
                </a:solidFill>
                <a:highlight>
                  <a:srgbClr val="FFFFFF"/>
                </a:highlight>
                <a:latin typeface="Georgia"/>
                <a:ea typeface="Georgia"/>
                <a:cs typeface="Georgia"/>
                <a:sym typeface="Georgia"/>
              </a:rPr>
              <a:t>Santiago Sierra, </a:t>
            </a:r>
            <a:r>
              <a:rPr lang="en-GB" sz="900" i="1">
                <a:solidFill>
                  <a:srgbClr val="666666"/>
                </a:solidFill>
                <a:highlight>
                  <a:srgbClr val="FFFFFF"/>
                </a:highlight>
                <a:latin typeface="Georgia"/>
                <a:ea typeface="Georgia"/>
                <a:cs typeface="Georgia"/>
                <a:sym typeface="Georgia"/>
              </a:rPr>
              <a:t>700 cm of displacement for three blocks of 100 cm per side. Six people are hired to push one cubic metre blocks 700 cm. </a:t>
            </a:r>
            <a:r>
              <a:rPr lang="en-GB" sz="900">
                <a:solidFill>
                  <a:srgbClr val="666666"/>
                </a:solidFill>
                <a:highlight>
                  <a:srgbClr val="FFFFFF"/>
                </a:highlight>
                <a:latin typeface="Georgia"/>
                <a:ea typeface="Georgia"/>
                <a:cs typeface="Georgia"/>
                <a:sym typeface="Georgia"/>
              </a:rPr>
              <a:t>Courtesy Galerie Peter Kilchmann, Zürich.</a:t>
            </a:r>
            <a:endParaRPr/>
          </a:p>
        </p:txBody>
      </p:sp>
      <p:sp>
        <p:nvSpPr>
          <p:cNvPr id="411" name="Google Shape;411;p62"/>
          <p:cNvSpPr txBox="1"/>
          <p:nvPr/>
        </p:nvSpPr>
        <p:spPr>
          <a:xfrm>
            <a:off x="0" y="0"/>
            <a:ext cx="9090000" cy="154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dk1"/>
                </a:solidFill>
                <a:latin typeface="Calibri"/>
                <a:ea typeface="Calibri"/>
                <a:cs typeface="Calibri"/>
                <a:sym typeface="Calibri"/>
              </a:rPr>
              <a:t>Sierra’s tactics are relatively unique. His most effective method to date has been to find unemployed casual labourers who are prepared to do virtually anything for minimum wage. Once hired they are assigned by Sierra to especially meaningless and demeaning activities.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3"/>
          <p:cNvSpPr txBox="1"/>
          <p:nvPr/>
        </p:nvSpPr>
        <p:spPr>
          <a:xfrm>
            <a:off x="4939075" y="4191600"/>
            <a:ext cx="3946800" cy="9519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latin typeface="Calibri"/>
                <a:ea typeface="Calibri"/>
                <a:cs typeface="Calibri"/>
                <a:sym typeface="Calibri"/>
              </a:rPr>
              <a:t>Link to video of </a:t>
            </a:r>
            <a:r>
              <a:rPr lang="en-GB" sz="1200" i="1">
                <a:latin typeface="Calibri"/>
                <a:ea typeface="Calibri"/>
                <a:cs typeface="Calibri"/>
                <a:sym typeface="Calibri"/>
              </a:rPr>
              <a:t>700 cm of displacement for three blocks of 100 cm per side. Six people are hired to push one cubic metre blocks 700 cm. </a:t>
            </a:r>
            <a:endParaRPr sz="1200">
              <a:latin typeface="Calibri"/>
              <a:ea typeface="Calibri"/>
              <a:cs typeface="Calibri"/>
              <a:sym typeface="Calibri"/>
            </a:endParaRPr>
          </a:p>
          <a:p>
            <a:pPr marL="0" lvl="0" indent="0" algn="l" rtl="0">
              <a:spcBef>
                <a:spcPts val="0"/>
              </a:spcBef>
              <a:spcAft>
                <a:spcPts val="0"/>
              </a:spcAft>
              <a:buNone/>
            </a:pPr>
            <a:r>
              <a:rPr lang="en-GB" sz="1200" u="sng">
                <a:solidFill>
                  <a:schemeClr val="hlink"/>
                </a:solidFill>
                <a:latin typeface="Calibri"/>
                <a:ea typeface="Calibri"/>
                <a:cs typeface="Calibri"/>
                <a:sym typeface="Calibri"/>
                <a:hlinkClick r:id="rId3"/>
              </a:rPr>
              <a:t>https://www.youtube.com/watch?v=erj_QZ8GiNA</a:t>
            </a:r>
            <a:r>
              <a:rPr lang="en-GB" sz="1200">
                <a:latin typeface="Calibri"/>
                <a:ea typeface="Calibri"/>
                <a:cs typeface="Calibri"/>
                <a:sym typeface="Calibri"/>
              </a:rPr>
              <a:t> </a:t>
            </a:r>
            <a:endParaRPr sz="1200">
              <a:latin typeface="Calibri"/>
              <a:ea typeface="Calibri"/>
              <a:cs typeface="Calibri"/>
              <a:sym typeface="Calibri"/>
            </a:endParaRPr>
          </a:p>
        </p:txBody>
      </p:sp>
      <p:pic>
        <p:nvPicPr>
          <p:cNvPr id="417" name="Google Shape;417;p63"/>
          <p:cNvPicPr preferRelativeResize="0"/>
          <p:nvPr/>
        </p:nvPicPr>
        <p:blipFill>
          <a:blip r:embed="rId4">
            <a:alphaModFix/>
          </a:blip>
          <a:stretch>
            <a:fillRect/>
          </a:stretch>
        </p:blipFill>
        <p:spPr>
          <a:xfrm>
            <a:off x="6201650" y="125452"/>
            <a:ext cx="2829350" cy="1874450"/>
          </a:xfrm>
          <a:prstGeom prst="rect">
            <a:avLst/>
          </a:prstGeom>
          <a:noFill/>
          <a:ln>
            <a:noFill/>
          </a:ln>
        </p:spPr>
      </p:pic>
      <p:sp>
        <p:nvSpPr>
          <p:cNvPr id="418" name="Google Shape;418;p63"/>
          <p:cNvSpPr txBox="1"/>
          <p:nvPr/>
        </p:nvSpPr>
        <p:spPr>
          <a:xfrm>
            <a:off x="5084225" y="3572425"/>
            <a:ext cx="3946800" cy="68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a:solidFill>
                  <a:srgbClr val="666666"/>
                </a:solidFill>
                <a:highlight>
                  <a:schemeClr val="lt1"/>
                </a:highlight>
                <a:latin typeface="Georgia"/>
                <a:ea typeface="Georgia"/>
                <a:cs typeface="Georgia"/>
                <a:sym typeface="Georgia"/>
              </a:rPr>
              <a:t>Santiago Sierra, </a:t>
            </a:r>
            <a:r>
              <a:rPr lang="en-GB" sz="900" i="1">
                <a:solidFill>
                  <a:srgbClr val="666666"/>
                </a:solidFill>
                <a:highlight>
                  <a:schemeClr val="lt1"/>
                </a:highlight>
                <a:latin typeface="Georgia"/>
                <a:ea typeface="Georgia"/>
                <a:cs typeface="Georgia"/>
                <a:sym typeface="Georgia"/>
              </a:rPr>
              <a:t>700 cm of displacement for three blocks of 100 cm per side. Six people are hired to push one cubic metre blocks 700 cm. </a:t>
            </a:r>
            <a:r>
              <a:rPr lang="en-GB" sz="900">
                <a:solidFill>
                  <a:srgbClr val="666666"/>
                </a:solidFill>
                <a:highlight>
                  <a:schemeClr val="lt1"/>
                </a:highlight>
                <a:latin typeface="Georgia"/>
                <a:ea typeface="Georgia"/>
                <a:cs typeface="Georgia"/>
                <a:sym typeface="Georgia"/>
              </a:rPr>
              <a:t>Courtesy Galerie Peter Kilchmann, Zürich.</a:t>
            </a:r>
            <a:endParaRPr>
              <a:solidFill>
                <a:schemeClr val="dk1"/>
              </a:solidFill>
            </a:endParaRPr>
          </a:p>
        </p:txBody>
      </p:sp>
      <p:pic>
        <p:nvPicPr>
          <p:cNvPr id="419" name="Google Shape;419;p63"/>
          <p:cNvPicPr preferRelativeResize="0"/>
          <p:nvPr/>
        </p:nvPicPr>
        <p:blipFill>
          <a:blip r:embed="rId5">
            <a:alphaModFix/>
          </a:blip>
          <a:stretch>
            <a:fillRect/>
          </a:stretch>
        </p:blipFill>
        <p:spPr>
          <a:xfrm>
            <a:off x="4844175" y="1855113"/>
            <a:ext cx="2829350" cy="1869831"/>
          </a:xfrm>
          <a:prstGeom prst="rect">
            <a:avLst/>
          </a:prstGeom>
          <a:noFill/>
          <a:ln>
            <a:noFill/>
          </a:ln>
        </p:spPr>
      </p:pic>
      <p:sp>
        <p:nvSpPr>
          <p:cNvPr id="420" name="Google Shape;420;p63"/>
          <p:cNvSpPr txBox="1"/>
          <p:nvPr/>
        </p:nvSpPr>
        <p:spPr>
          <a:xfrm>
            <a:off x="0" y="0"/>
            <a:ext cx="4899600" cy="5055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GB" sz="1200">
                <a:latin typeface="Calibri"/>
                <a:ea typeface="Calibri"/>
                <a:cs typeface="Calibri"/>
                <a:sym typeface="Calibri"/>
              </a:rPr>
              <a:t>As the title implies, Sierra paid migrant workers a daily wage to constantly move 24 blocks of concrete around a gallery space. The audience were presented with the final position of the 24 blocks, the scratches on the gallery floor, the tools the workers used and the remnants of food packaging. This piece addresses, amongst other things, Marxist interpretations of the exchange value of labour, which argued that the workers’ labour time is worth less to the capitalist than its subsequent exchange value in the form of a commodity produced by this labour.</a:t>
            </a:r>
            <a:endParaRPr sz="1200">
              <a:latin typeface="Calibri"/>
              <a:ea typeface="Calibri"/>
              <a:cs typeface="Calibri"/>
              <a:sym typeface="Calibri"/>
            </a:endParaRPr>
          </a:p>
          <a:p>
            <a:pPr marL="0" lvl="0" indent="0" algn="l" rtl="0">
              <a:lnSpc>
                <a:spcPct val="150000"/>
              </a:lnSpc>
              <a:spcBef>
                <a:spcPts val="1400"/>
              </a:spcBef>
              <a:spcAft>
                <a:spcPts val="1400"/>
              </a:spcAft>
              <a:buNone/>
            </a:pPr>
            <a:r>
              <a:rPr lang="en-GB" sz="1200">
                <a:latin typeface="Calibri"/>
                <a:ea typeface="Calibri"/>
                <a:cs typeface="Calibri"/>
                <a:sym typeface="Calibri"/>
              </a:rPr>
              <a:t>The fact that the migrant workers were remunerated with an amount equivalent to the low wage they could expect to receive for their labour outside the gallery space is critical to the piece’s narrative. Everything has a price, the labour of the migrant, virtually worthless, the value of the commodity as art piece substantially more, both to the gallery and Sierra himself. The viewer is also presented with the uncomfortable reality of the underbelly of the society we all inhabit. By engaging with the piece, the viewer is also knowingly complicit in the exploitation that has occurred.</a:t>
            </a:r>
            <a:endParaRPr sz="1200">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4"/>
          <p:cNvSpPr txBox="1">
            <a:spLocks noGrp="1"/>
          </p:cNvSpPr>
          <p:nvPr>
            <p:ph type="title"/>
          </p:nvPr>
        </p:nvSpPr>
        <p:spPr>
          <a:xfrm>
            <a:off x="311700" y="183800"/>
            <a:ext cx="3255600" cy="1127400"/>
          </a:xfrm>
          <a:prstGeom prst="rect">
            <a:avLst/>
          </a:prstGeom>
          <a:solidFill>
            <a:srgbClr val="EA9999"/>
          </a:solidFill>
        </p:spPr>
        <p:txBody>
          <a:bodyPr spcFirstLastPara="1" wrap="square" lIns="91425" tIns="91425" rIns="91425" bIns="91425" anchor="b" anchorCtr="0">
            <a:noAutofit/>
          </a:bodyPr>
          <a:lstStyle/>
          <a:p>
            <a:pPr marL="0" lvl="0" indent="0" algn="ctr" rtl="0">
              <a:lnSpc>
                <a:spcPct val="115000"/>
              </a:lnSpc>
              <a:spcBef>
                <a:spcPts val="0"/>
              </a:spcBef>
              <a:spcAft>
                <a:spcPts val="1600"/>
              </a:spcAft>
              <a:buClr>
                <a:schemeClr val="dk1"/>
              </a:buClr>
              <a:buSzPts val="1100"/>
              <a:buFont typeface="Arial"/>
              <a:buNone/>
            </a:pPr>
            <a:r>
              <a:rPr lang="en-GB" sz="1800">
                <a:latin typeface="Oswald"/>
                <a:ea typeface="Oswald"/>
                <a:cs typeface="Oswald"/>
                <a:sym typeface="Oswald"/>
              </a:rPr>
              <a:t>8-Foot Line Tattooed on Six Remunerated People</a:t>
            </a:r>
            <a:endParaRPr sz="1800">
              <a:latin typeface="Oswald"/>
              <a:ea typeface="Oswald"/>
              <a:cs typeface="Oswald"/>
              <a:sym typeface="Oswald"/>
            </a:endParaRPr>
          </a:p>
        </p:txBody>
      </p:sp>
      <p:sp>
        <p:nvSpPr>
          <p:cNvPr id="426" name="Google Shape;426;p64"/>
          <p:cNvSpPr txBox="1">
            <a:spLocks noGrp="1"/>
          </p:cNvSpPr>
          <p:nvPr>
            <p:ph type="body" idx="1"/>
          </p:nvPr>
        </p:nvSpPr>
        <p:spPr>
          <a:xfrm>
            <a:off x="311700" y="1399400"/>
            <a:ext cx="3177900" cy="354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400">
                <a:solidFill>
                  <a:srgbClr val="000000"/>
                </a:solidFill>
                <a:latin typeface="Arial"/>
                <a:ea typeface="Arial"/>
                <a:cs typeface="Arial"/>
                <a:sym typeface="Arial"/>
              </a:rPr>
              <a:t>In Santiago Sierra's </a:t>
            </a:r>
            <a:r>
              <a:rPr lang="en-GB" sz="1400" i="1">
                <a:solidFill>
                  <a:srgbClr val="000000"/>
                </a:solidFill>
                <a:latin typeface="Arial"/>
                <a:ea typeface="Arial"/>
                <a:cs typeface="Arial"/>
                <a:sym typeface="Arial"/>
              </a:rPr>
              <a:t>8-Foot Line Tattooed on Six Remunerated People</a:t>
            </a:r>
            <a:r>
              <a:rPr lang="en-GB" sz="1400">
                <a:solidFill>
                  <a:srgbClr val="000000"/>
                </a:solidFill>
                <a:latin typeface="Arial"/>
                <a:ea typeface="Arial"/>
                <a:cs typeface="Arial"/>
                <a:sym typeface="Arial"/>
              </a:rPr>
              <a:t> (1999), an eight-foot line literally runs vertically across the length of the upper backs of five shirtless males. A jarring piece, the work's impact is heightened by the fact that each of the subjects depicted in Sierra's large grainy photograph were paid a princely sum of $30 to have the tattoo etched onto their skin.</a:t>
            </a:r>
            <a:endParaRPr sz="1400">
              <a:solidFill>
                <a:srgbClr val="000000"/>
              </a:solidFill>
            </a:endParaRPr>
          </a:p>
        </p:txBody>
      </p:sp>
      <p:pic>
        <p:nvPicPr>
          <p:cNvPr id="427" name="Google Shape;427;p64"/>
          <p:cNvPicPr preferRelativeResize="0"/>
          <p:nvPr/>
        </p:nvPicPr>
        <p:blipFill>
          <a:blip r:embed="rId3">
            <a:alphaModFix/>
          </a:blip>
          <a:stretch>
            <a:fillRect/>
          </a:stretch>
        </p:blipFill>
        <p:spPr>
          <a:xfrm>
            <a:off x="4106225" y="261550"/>
            <a:ext cx="4845050" cy="3373925"/>
          </a:xfrm>
          <a:prstGeom prst="rect">
            <a:avLst/>
          </a:prstGeom>
          <a:noFill/>
          <a:ln>
            <a:noFill/>
          </a:ln>
        </p:spPr>
      </p:pic>
      <p:sp>
        <p:nvSpPr>
          <p:cNvPr id="428" name="Google Shape;428;p64"/>
          <p:cNvSpPr txBox="1"/>
          <p:nvPr/>
        </p:nvSpPr>
        <p:spPr>
          <a:xfrm>
            <a:off x="5949450" y="4348400"/>
            <a:ext cx="3147600" cy="67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750">
                <a:solidFill>
                  <a:srgbClr val="666666"/>
                </a:solidFill>
              </a:rPr>
              <a:t>Santiago Sierra</a:t>
            </a:r>
            <a:endParaRPr sz="750">
              <a:solidFill>
                <a:srgbClr val="666666"/>
              </a:solidFill>
            </a:endParaRPr>
          </a:p>
          <a:p>
            <a:pPr marL="0" lvl="0" indent="0" algn="l" rtl="0">
              <a:spcBef>
                <a:spcPts val="0"/>
              </a:spcBef>
              <a:spcAft>
                <a:spcPts val="0"/>
              </a:spcAft>
              <a:buNone/>
            </a:pPr>
            <a:r>
              <a:rPr lang="en-GB" sz="750">
                <a:solidFill>
                  <a:srgbClr val="666666"/>
                </a:solidFill>
              </a:rPr>
              <a:t>8-Foot Line Tattooed on Six Remunerated People</a:t>
            </a:r>
            <a:endParaRPr sz="750">
              <a:solidFill>
                <a:srgbClr val="666666"/>
              </a:solidFill>
            </a:endParaRPr>
          </a:p>
          <a:p>
            <a:pPr marL="0" lvl="0" indent="0" algn="l" rtl="0">
              <a:spcBef>
                <a:spcPts val="0"/>
              </a:spcBef>
              <a:spcAft>
                <a:spcPts val="0"/>
              </a:spcAft>
              <a:buNone/>
            </a:pPr>
            <a:r>
              <a:rPr lang="en-GB" sz="750">
                <a:solidFill>
                  <a:srgbClr val="666666"/>
                </a:solidFill>
              </a:rPr>
              <a:t>1999</a:t>
            </a:r>
            <a:endParaRPr sz="750">
              <a:solidFill>
                <a:srgbClr val="666666"/>
              </a:solidFill>
            </a:endParaRPr>
          </a:p>
          <a:p>
            <a:pPr marL="0" lvl="0" indent="0" algn="l" rtl="0">
              <a:spcBef>
                <a:spcPts val="0"/>
              </a:spcBef>
              <a:spcAft>
                <a:spcPts val="0"/>
              </a:spcAft>
              <a:buNone/>
            </a:pPr>
            <a:r>
              <a:rPr lang="en-GB" sz="750">
                <a:solidFill>
                  <a:srgbClr val="666666"/>
                </a:solidFill>
              </a:rPr>
              <a:t>Black and white photograph</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5"/>
          <p:cNvSpPr txBox="1">
            <a:spLocks noGrp="1"/>
          </p:cNvSpPr>
          <p:nvPr>
            <p:ph type="body" idx="1"/>
          </p:nvPr>
        </p:nvSpPr>
        <p:spPr>
          <a:xfrm>
            <a:off x="4549450" y="193525"/>
            <a:ext cx="4282800" cy="48033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The art system (galleries, institutions, free market) will transform </a:t>
            </a:r>
            <a:r>
              <a:rPr lang="en-GB" sz="1400" i="1">
                <a:solidFill>
                  <a:srgbClr val="000000"/>
                </a:solidFill>
                <a:latin typeface="Calibri"/>
                <a:ea typeface="Calibri"/>
                <a:cs typeface="Calibri"/>
                <a:sym typeface="Calibri"/>
              </a:rPr>
              <a:t>any</a:t>
            </a:r>
            <a:r>
              <a:rPr lang="en-GB" sz="1400">
                <a:solidFill>
                  <a:srgbClr val="000000"/>
                </a:solidFill>
                <a:latin typeface="Calibri"/>
                <a:ea typeface="Calibri"/>
                <a:cs typeface="Calibri"/>
                <a:sym typeface="Calibri"/>
              </a:rPr>
              <a:t> mode of production into precious objects. </a:t>
            </a:r>
            <a:endParaRPr sz="1400">
              <a:solidFill>
                <a:srgbClr val="000000"/>
              </a:solidFill>
              <a:latin typeface="Calibri"/>
              <a:ea typeface="Calibri"/>
              <a:cs typeface="Calibri"/>
              <a:sym typeface="Calibri"/>
            </a:endParaRPr>
          </a:p>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In the case of Sierra’s work such objects would include limited edition photographs of his actions. </a:t>
            </a:r>
            <a:endParaRPr sz="1400">
              <a:solidFill>
                <a:srgbClr val="000000"/>
              </a:solidFill>
              <a:latin typeface="Calibri"/>
              <a:ea typeface="Calibri"/>
              <a:cs typeface="Calibri"/>
              <a:sym typeface="Calibri"/>
            </a:endParaRPr>
          </a:p>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A specific instance of such an object is a photograph of his action where an eight foot line (2.44 metre) was tattooed on the backs of eight remunerated people.</a:t>
            </a:r>
            <a:endParaRPr sz="1400">
              <a:solidFill>
                <a:srgbClr val="000000"/>
              </a:solidFill>
              <a:latin typeface="Calibri"/>
              <a:ea typeface="Calibri"/>
              <a:cs typeface="Calibri"/>
              <a:sym typeface="Calibri"/>
            </a:endParaRPr>
          </a:p>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The photograph becomes the precious object and the person who exhibits it—like the person who buys Benetton—buys something more than an art photograph, they buy a chic species of ethical credibility. They also buy a conversation piece. In contrast, the people who took part in the work however remain marked for life by their subjugation to High Art.</a:t>
            </a:r>
            <a:endParaRPr sz="1400">
              <a:solidFill>
                <a:srgbClr val="000000"/>
              </a:solidFill>
              <a:latin typeface="Calibri"/>
              <a:ea typeface="Calibri"/>
              <a:cs typeface="Calibri"/>
              <a:sym typeface="Calibri"/>
            </a:endParaRPr>
          </a:p>
          <a:p>
            <a:pPr marL="0" lvl="0" indent="0" algn="l" rtl="0">
              <a:spcBef>
                <a:spcPts val="1600"/>
              </a:spcBef>
              <a:spcAft>
                <a:spcPts val="0"/>
              </a:spcAft>
              <a:buNone/>
            </a:pPr>
            <a:endParaRPr sz="1400">
              <a:solidFill>
                <a:srgbClr val="000000"/>
              </a:solidFill>
              <a:highlight>
                <a:srgbClr val="FFFFFF"/>
              </a:highlight>
              <a:latin typeface="Calibri"/>
              <a:ea typeface="Calibri"/>
              <a:cs typeface="Calibri"/>
              <a:sym typeface="Calibri"/>
            </a:endParaRPr>
          </a:p>
          <a:p>
            <a:pPr marL="0" lvl="0" indent="0" algn="l" rtl="0">
              <a:spcBef>
                <a:spcPts val="1600"/>
              </a:spcBef>
              <a:spcAft>
                <a:spcPts val="0"/>
              </a:spcAft>
              <a:buNone/>
            </a:pPr>
            <a:endParaRPr sz="1400">
              <a:solidFill>
                <a:srgbClr val="000000"/>
              </a:solidFill>
              <a:highlight>
                <a:srgbClr val="FFFFFF"/>
              </a:highlight>
              <a:latin typeface="Calibri"/>
              <a:ea typeface="Calibri"/>
              <a:cs typeface="Calibri"/>
              <a:sym typeface="Calibri"/>
            </a:endParaRPr>
          </a:p>
          <a:p>
            <a:pPr marL="0" lvl="0" indent="0" algn="l" rtl="0">
              <a:spcBef>
                <a:spcPts val="1600"/>
              </a:spcBef>
              <a:spcAft>
                <a:spcPts val="1600"/>
              </a:spcAft>
              <a:buNone/>
            </a:pPr>
            <a:r>
              <a:rPr lang="en-GB" sz="900">
                <a:solidFill>
                  <a:srgbClr val="666666"/>
                </a:solidFill>
                <a:highlight>
                  <a:srgbClr val="FFFFFF"/>
                </a:highlight>
                <a:latin typeface="Georgia"/>
                <a:ea typeface="Georgia"/>
                <a:cs typeface="Georgia"/>
                <a:sym typeface="Georgia"/>
              </a:rPr>
              <a:t>https://tiffobenii.wordpress.com/participation/santiago-sierra/</a:t>
            </a:r>
            <a:endParaRPr sz="900">
              <a:solidFill>
                <a:srgbClr val="666666"/>
              </a:solidFill>
              <a:highlight>
                <a:srgbClr val="FFFFFF"/>
              </a:highlight>
              <a:latin typeface="Georgia"/>
              <a:ea typeface="Georgia"/>
              <a:cs typeface="Georgia"/>
              <a:sym typeface="Georgia"/>
            </a:endParaRPr>
          </a:p>
        </p:txBody>
      </p:sp>
      <p:pic>
        <p:nvPicPr>
          <p:cNvPr id="434" name="Google Shape;434;p65"/>
          <p:cNvPicPr preferRelativeResize="0"/>
          <p:nvPr/>
        </p:nvPicPr>
        <p:blipFill>
          <a:blip r:embed="rId3">
            <a:alphaModFix/>
          </a:blip>
          <a:stretch>
            <a:fillRect/>
          </a:stretch>
        </p:blipFill>
        <p:spPr>
          <a:xfrm>
            <a:off x="90600" y="125425"/>
            <a:ext cx="4593750" cy="3198925"/>
          </a:xfrm>
          <a:prstGeom prst="rect">
            <a:avLst/>
          </a:prstGeom>
          <a:noFill/>
          <a:ln>
            <a:noFill/>
          </a:ln>
        </p:spPr>
      </p:pic>
      <p:sp>
        <p:nvSpPr>
          <p:cNvPr id="435" name="Google Shape;435;p65"/>
          <p:cNvSpPr txBox="1"/>
          <p:nvPr/>
        </p:nvSpPr>
        <p:spPr>
          <a:xfrm>
            <a:off x="47550" y="3376100"/>
            <a:ext cx="3147600" cy="67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750">
                <a:solidFill>
                  <a:srgbClr val="666666"/>
                </a:solidFill>
              </a:rPr>
              <a:t>Santiago Sierra</a:t>
            </a:r>
            <a:endParaRPr sz="750">
              <a:solidFill>
                <a:srgbClr val="666666"/>
              </a:solidFill>
            </a:endParaRPr>
          </a:p>
          <a:p>
            <a:pPr marL="0" lvl="0" indent="0" algn="l" rtl="0">
              <a:spcBef>
                <a:spcPts val="0"/>
              </a:spcBef>
              <a:spcAft>
                <a:spcPts val="0"/>
              </a:spcAft>
              <a:buNone/>
            </a:pPr>
            <a:r>
              <a:rPr lang="en-GB" sz="750">
                <a:solidFill>
                  <a:srgbClr val="666666"/>
                </a:solidFill>
              </a:rPr>
              <a:t>8-Foot Line Tattooed on Six Remunerated People</a:t>
            </a:r>
            <a:endParaRPr sz="750">
              <a:solidFill>
                <a:srgbClr val="666666"/>
              </a:solidFill>
            </a:endParaRPr>
          </a:p>
          <a:p>
            <a:pPr marL="0" lvl="0" indent="0" algn="l" rtl="0">
              <a:spcBef>
                <a:spcPts val="0"/>
              </a:spcBef>
              <a:spcAft>
                <a:spcPts val="0"/>
              </a:spcAft>
              <a:buNone/>
            </a:pPr>
            <a:r>
              <a:rPr lang="en-GB" sz="750">
                <a:solidFill>
                  <a:srgbClr val="666666"/>
                </a:solidFill>
              </a:rPr>
              <a:t>1999</a:t>
            </a:r>
            <a:endParaRPr sz="750">
              <a:solidFill>
                <a:srgbClr val="666666"/>
              </a:solidFill>
            </a:endParaRPr>
          </a:p>
          <a:p>
            <a:pPr marL="0" lvl="0" indent="0" algn="l" rtl="0">
              <a:spcBef>
                <a:spcPts val="0"/>
              </a:spcBef>
              <a:spcAft>
                <a:spcPts val="0"/>
              </a:spcAft>
              <a:buNone/>
            </a:pPr>
            <a:r>
              <a:rPr lang="en-GB" sz="750">
                <a:solidFill>
                  <a:srgbClr val="666666"/>
                </a:solidFill>
              </a:rPr>
              <a:t>Black and white photograph</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6"/>
          <p:cNvSpPr txBox="1">
            <a:spLocks noGrp="1"/>
          </p:cNvSpPr>
          <p:nvPr>
            <p:ph type="body" idx="1"/>
          </p:nvPr>
        </p:nvSpPr>
        <p:spPr>
          <a:xfrm>
            <a:off x="0" y="81975"/>
            <a:ext cx="3585600" cy="4875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GB" sz="1400"/>
              <a:t>In his work Santiago Sierra often addresses structures of power that operate in our everyday existence. </a:t>
            </a:r>
            <a:endParaRPr sz="1400"/>
          </a:p>
          <a:p>
            <a:pPr marL="457200" lvl="0" indent="-317500" algn="l" rtl="0">
              <a:spcBef>
                <a:spcPts val="1600"/>
              </a:spcBef>
              <a:spcAft>
                <a:spcPts val="0"/>
              </a:spcAft>
              <a:buSzPts val="1400"/>
              <a:buChar char="●"/>
            </a:pPr>
            <a:r>
              <a:rPr lang="en-GB" sz="1400"/>
              <a:t>Sierra's work intervenes into these structures exposing situations of exploitation and marginalisation, famously hiring underprivileged individuals who, in exchange for money, are willing to undertake pointless or unpleasant tasks. </a:t>
            </a:r>
            <a:endParaRPr sz="1400"/>
          </a:p>
          <a:p>
            <a:pPr marL="457200" lvl="0" indent="-317500" algn="l" rtl="0">
              <a:spcBef>
                <a:spcPts val="1600"/>
              </a:spcBef>
              <a:spcAft>
                <a:spcPts val="0"/>
              </a:spcAft>
              <a:buSzPts val="1400"/>
              <a:buChar char="●"/>
            </a:pPr>
            <a:r>
              <a:rPr lang="en-GB" sz="1400"/>
              <a:t>Sierra's work never repeats reality, but challenges it exposing its intrinsic mechanisms. </a:t>
            </a:r>
            <a:endParaRPr sz="1400"/>
          </a:p>
          <a:p>
            <a:pPr marL="457200" lvl="0" indent="-317500" algn="l" rtl="0">
              <a:spcBef>
                <a:spcPts val="1600"/>
              </a:spcBef>
              <a:spcAft>
                <a:spcPts val="1600"/>
              </a:spcAft>
              <a:buSzPts val="1400"/>
              <a:buChar char="●"/>
            </a:pPr>
            <a:r>
              <a:rPr lang="en-GB" sz="1400"/>
              <a:t>The essence of the work is often in the tension generated between the event or its documentation and the audience.</a:t>
            </a:r>
            <a:endParaRPr sz="1400"/>
          </a:p>
        </p:txBody>
      </p:sp>
      <p:pic>
        <p:nvPicPr>
          <p:cNvPr id="441" name="Google Shape;441;p66" descr="Whether casting sculptures from human excrement or paying junkie prostitutes to have a line tattooed on their backs, Spanish artist Santiago Sierra is a provocateur whose art raise headlines.&#10;&#10;We filmed his latest performance piece at Tate Modern and asked him about this and other controversial works. Contains some strong language.&#10;&#10;More info: http://www.tate.org.uk/art/artworks/sierra-160-cm-line-tattooed-on-4-people-el-gallo-arte-contemporaneo-salamanca-spain-t11852&#10;&#10;Subscribe for weekly films about art: http://www.youtube.com/subscription_center?add_user=tate" title="TateShots: Santiago Sierra">
            <a:hlinkClick r:id="rId3"/>
          </p:cNvPr>
          <p:cNvPicPr preferRelativeResize="0"/>
          <p:nvPr/>
        </p:nvPicPr>
        <p:blipFill>
          <a:blip r:embed="rId4">
            <a:alphaModFix/>
          </a:blip>
          <a:stretch>
            <a:fillRect/>
          </a:stretch>
        </p:blipFill>
        <p:spPr>
          <a:xfrm>
            <a:off x="3647425" y="152025"/>
            <a:ext cx="5344825" cy="4008619"/>
          </a:xfrm>
          <a:prstGeom prst="rect">
            <a:avLst/>
          </a:prstGeom>
          <a:noFill/>
          <a:ln>
            <a:noFill/>
          </a:ln>
        </p:spPr>
      </p:pic>
      <p:sp>
        <p:nvSpPr>
          <p:cNvPr id="442" name="Google Shape;442;p66"/>
          <p:cNvSpPr txBox="1"/>
          <p:nvPr/>
        </p:nvSpPr>
        <p:spPr>
          <a:xfrm>
            <a:off x="4358425" y="4276575"/>
            <a:ext cx="4572000" cy="681300"/>
          </a:xfrm>
          <a:prstGeom prst="rect">
            <a:avLst/>
          </a:prstGeom>
          <a:solidFill>
            <a:srgbClr val="EA999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Oswald"/>
                <a:ea typeface="Oswald"/>
                <a:cs typeface="Oswald"/>
                <a:sym typeface="Oswald"/>
              </a:rPr>
              <a:t>KEY WORDS         </a:t>
            </a:r>
            <a:r>
              <a:rPr lang="en-GB" sz="1800">
                <a:latin typeface="Oswald"/>
                <a:ea typeface="Oswald"/>
                <a:cs typeface="Oswald"/>
                <a:sym typeface="Oswald"/>
              </a:rPr>
              <a:t>Intervenes       Exploitation   </a:t>
            </a:r>
            <a:endParaRPr sz="1800">
              <a:latin typeface="Oswald"/>
              <a:ea typeface="Oswald"/>
              <a:cs typeface="Oswald"/>
              <a:sym typeface="Oswald"/>
            </a:endParaRPr>
          </a:p>
          <a:p>
            <a:pPr marL="0" lvl="0" indent="0" algn="l" rtl="0">
              <a:spcBef>
                <a:spcPts val="0"/>
              </a:spcBef>
              <a:spcAft>
                <a:spcPts val="0"/>
              </a:spcAft>
              <a:buNone/>
            </a:pPr>
            <a:r>
              <a:rPr lang="en-GB" sz="1800">
                <a:latin typeface="Oswald"/>
                <a:ea typeface="Oswald"/>
                <a:cs typeface="Oswald"/>
                <a:sym typeface="Oswald"/>
              </a:rPr>
              <a:t>                         Marginalisation          Expose 	 </a:t>
            </a:r>
            <a:endParaRPr sz="1800">
              <a:latin typeface="Oswald"/>
              <a:ea typeface="Oswald"/>
              <a:cs typeface="Oswald"/>
              <a:sym typeface="Oswa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7"/>
          <p:cNvSpPr txBox="1">
            <a:spLocks noGrp="1"/>
          </p:cNvSpPr>
          <p:nvPr>
            <p:ph type="body" idx="1"/>
          </p:nvPr>
        </p:nvSpPr>
        <p:spPr>
          <a:xfrm>
            <a:off x="111925" y="3246550"/>
            <a:ext cx="3076200" cy="1806900"/>
          </a:xfrm>
          <a:prstGeom prst="rect">
            <a:avLst/>
          </a:prstGeom>
        </p:spPr>
        <p:txBody>
          <a:bodyPr spcFirstLastPara="1" wrap="square" lIns="91425" tIns="91425" rIns="91425" bIns="91425" anchor="ctr" anchorCtr="0">
            <a:noAutofit/>
          </a:bodyPr>
          <a:lstStyle/>
          <a:p>
            <a:pPr marL="0" lvl="0" indent="0" algn="l" rtl="0">
              <a:lnSpc>
                <a:spcPct val="120000"/>
              </a:lnSpc>
              <a:spcBef>
                <a:spcPts val="0"/>
              </a:spcBef>
              <a:spcAft>
                <a:spcPts val="0"/>
              </a:spcAft>
              <a:buClr>
                <a:schemeClr val="dk1"/>
              </a:buClr>
              <a:buSzPts val="1100"/>
              <a:buFont typeface="Arial"/>
              <a:buNone/>
            </a:pPr>
            <a:r>
              <a:rPr lang="en-GB" sz="1200">
                <a:solidFill>
                  <a:srgbClr val="000000"/>
                </a:solidFill>
                <a:latin typeface="Calibri"/>
                <a:ea typeface="Calibri"/>
                <a:cs typeface="Calibri"/>
                <a:sym typeface="Calibri"/>
              </a:rPr>
              <a:t>Santiago Sierra</a:t>
            </a:r>
            <a:endParaRPr sz="1200">
              <a:solidFill>
                <a:srgbClr val="000000"/>
              </a:solidFill>
              <a:latin typeface="Calibri"/>
              <a:ea typeface="Calibri"/>
              <a:cs typeface="Calibri"/>
              <a:sym typeface="Calibri"/>
            </a:endParaRPr>
          </a:p>
          <a:p>
            <a:pPr marL="0" lvl="0" indent="0" algn="l" rtl="0">
              <a:lnSpc>
                <a:spcPct val="125000"/>
              </a:lnSpc>
              <a:spcBef>
                <a:spcPts val="200"/>
              </a:spcBef>
              <a:spcAft>
                <a:spcPts val="0"/>
              </a:spcAft>
              <a:buClr>
                <a:schemeClr val="dk1"/>
              </a:buClr>
              <a:buSzPts val="1100"/>
              <a:buFont typeface="Arial"/>
              <a:buNone/>
            </a:pPr>
            <a:r>
              <a:rPr lang="en-GB" sz="1200" i="1">
                <a:solidFill>
                  <a:srgbClr val="000000"/>
                </a:solidFill>
                <a:latin typeface="Calibri"/>
                <a:ea typeface="Calibri"/>
                <a:cs typeface="Calibri"/>
                <a:sym typeface="Calibri"/>
              </a:rPr>
              <a:t>POLYURETHANE SPRAYED ON THE BACKS OF 10 WORKERS</a:t>
            </a:r>
            <a:r>
              <a:rPr lang="en-GB" sz="1200">
                <a:solidFill>
                  <a:srgbClr val="000000"/>
                </a:solidFill>
                <a:latin typeface="Calibri"/>
                <a:ea typeface="Calibri"/>
                <a:cs typeface="Calibri"/>
                <a:sym typeface="Calibri"/>
              </a:rPr>
              <a:t>, 2004</a:t>
            </a:r>
            <a:endParaRPr sz="1200">
              <a:solidFill>
                <a:srgbClr val="000000"/>
              </a:solidFill>
              <a:latin typeface="Calibri"/>
              <a:ea typeface="Calibri"/>
              <a:cs typeface="Calibri"/>
              <a:sym typeface="Calibri"/>
            </a:endParaRPr>
          </a:p>
          <a:p>
            <a:pPr marL="0" lvl="0" indent="0" algn="l" rtl="0">
              <a:lnSpc>
                <a:spcPct val="125000"/>
              </a:lnSpc>
              <a:spcBef>
                <a:spcPts val="0"/>
              </a:spcBef>
              <a:spcAft>
                <a:spcPts val="0"/>
              </a:spcAft>
              <a:buClr>
                <a:schemeClr val="dk1"/>
              </a:buClr>
              <a:buSzPts val="1100"/>
              <a:buFont typeface="Arial"/>
              <a:buNone/>
            </a:pPr>
            <a:r>
              <a:rPr lang="en-GB" sz="1200">
                <a:solidFill>
                  <a:srgbClr val="000000"/>
                </a:solidFill>
                <a:latin typeface="Calibri"/>
                <a:ea typeface="Calibri"/>
                <a:cs typeface="Calibri"/>
                <a:sym typeface="Calibri"/>
              </a:rPr>
              <a:t>Lisson Gallery, London, July 2004  </a:t>
            </a:r>
            <a:endParaRPr sz="1200">
              <a:solidFill>
                <a:srgbClr val="000000"/>
              </a:solidFill>
              <a:latin typeface="Calibri"/>
              <a:ea typeface="Calibri"/>
              <a:cs typeface="Calibri"/>
              <a:sym typeface="Calibri"/>
            </a:endParaRPr>
          </a:p>
          <a:p>
            <a:pPr marL="0" lvl="0" indent="0" algn="l" rtl="0">
              <a:lnSpc>
                <a:spcPct val="125000"/>
              </a:lnSpc>
              <a:spcBef>
                <a:spcPts val="0"/>
              </a:spcBef>
              <a:spcAft>
                <a:spcPts val="0"/>
              </a:spcAft>
              <a:buClr>
                <a:schemeClr val="dk1"/>
              </a:buClr>
              <a:buSzPts val="1100"/>
              <a:buFont typeface="Arial"/>
              <a:buNone/>
            </a:pPr>
            <a:r>
              <a:rPr lang="en-GB" sz="1200">
                <a:solidFill>
                  <a:srgbClr val="000000"/>
                </a:solidFill>
                <a:latin typeface="Calibri"/>
                <a:ea typeface="Calibri"/>
                <a:cs typeface="Calibri"/>
                <a:sym typeface="Calibri"/>
              </a:rPr>
              <a:t>Single screen black &amp; white DVD projection (Running time 66 mins and 08 secs.)</a:t>
            </a:r>
            <a:endParaRPr sz="1200">
              <a:solidFill>
                <a:srgbClr val="000000"/>
              </a:solidFill>
              <a:latin typeface="Calibri"/>
              <a:ea typeface="Calibri"/>
              <a:cs typeface="Calibri"/>
              <a:sym typeface="Calibri"/>
            </a:endParaRPr>
          </a:p>
          <a:p>
            <a:pPr marL="0" lvl="0" indent="0" algn="l" rtl="0">
              <a:lnSpc>
                <a:spcPct val="125000"/>
              </a:lnSpc>
              <a:spcBef>
                <a:spcPts val="0"/>
              </a:spcBef>
              <a:spcAft>
                <a:spcPts val="0"/>
              </a:spcAft>
              <a:buClr>
                <a:schemeClr val="dk1"/>
              </a:buClr>
              <a:buSzPts val="1100"/>
              <a:buFont typeface="Arial"/>
              <a:buNone/>
            </a:pPr>
            <a:r>
              <a:rPr lang="en-GB" sz="1200">
                <a:solidFill>
                  <a:srgbClr val="000000"/>
                </a:solidFill>
                <a:latin typeface="Calibri"/>
                <a:ea typeface="Calibri"/>
                <a:cs typeface="Calibri"/>
                <a:sym typeface="Calibri"/>
              </a:rPr>
              <a:t>variable</a:t>
            </a:r>
            <a:endParaRPr/>
          </a:p>
        </p:txBody>
      </p:sp>
      <p:pic>
        <p:nvPicPr>
          <p:cNvPr id="448" name="Google Shape;448;p67"/>
          <p:cNvPicPr preferRelativeResize="0"/>
          <p:nvPr/>
        </p:nvPicPr>
        <p:blipFill>
          <a:blip r:embed="rId3">
            <a:alphaModFix/>
          </a:blip>
          <a:stretch>
            <a:fillRect/>
          </a:stretch>
        </p:blipFill>
        <p:spPr>
          <a:xfrm>
            <a:off x="111927" y="204175"/>
            <a:ext cx="3861626" cy="2982551"/>
          </a:xfrm>
          <a:prstGeom prst="rect">
            <a:avLst/>
          </a:prstGeom>
          <a:noFill/>
          <a:ln>
            <a:noFill/>
          </a:ln>
        </p:spPr>
      </p:pic>
      <p:sp>
        <p:nvSpPr>
          <p:cNvPr id="449" name="Google Shape;449;p67"/>
          <p:cNvSpPr txBox="1"/>
          <p:nvPr/>
        </p:nvSpPr>
        <p:spPr>
          <a:xfrm>
            <a:off x="4396525" y="4421225"/>
            <a:ext cx="4417800" cy="38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u="sng">
                <a:solidFill>
                  <a:schemeClr val="hlink"/>
                </a:solidFill>
                <a:hlinkClick r:id="rId4"/>
              </a:rPr>
              <a:t>https://www.theguardian.com/culture/2004/jul/13/1</a:t>
            </a:r>
            <a:endParaRPr/>
          </a:p>
        </p:txBody>
      </p:sp>
      <p:pic>
        <p:nvPicPr>
          <p:cNvPr id="450" name="Google Shape;450;p67"/>
          <p:cNvPicPr preferRelativeResize="0"/>
          <p:nvPr/>
        </p:nvPicPr>
        <p:blipFill>
          <a:blip r:embed="rId5">
            <a:alphaModFix/>
          </a:blip>
          <a:stretch>
            <a:fillRect/>
          </a:stretch>
        </p:blipFill>
        <p:spPr>
          <a:xfrm>
            <a:off x="4065727" y="2248350"/>
            <a:ext cx="4865649" cy="225891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68"/>
          <p:cNvPicPr preferRelativeResize="0"/>
          <p:nvPr/>
        </p:nvPicPr>
        <p:blipFill>
          <a:blip r:embed="rId3">
            <a:alphaModFix/>
          </a:blip>
          <a:stretch>
            <a:fillRect/>
          </a:stretch>
        </p:blipFill>
        <p:spPr>
          <a:xfrm>
            <a:off x="3277550" y="2433000"/>
            <a:ext cx="2881700" cy="1912400"/>
          </a:xfrm>
          <a:prstGeom prst="rect">
            <a:avLst/>
          </a:prstGeom>
          <a:noFill/>
          <a:ln>
            <a:noFill/>
          </a:ln>
        </p:spPr>
      </p:pic>
      <p:sp>
        <p:nvSpPr>
          <p:cNvPr id="456" name="Google Shape;456;p68"/>
          <p:cNvSpPr txBox="1"/>
          <p:nvPr/>
        </p:nvSpPr>
        <p:spPr>
          <a:xfrm>
            <a:off x="3218400" y="4473450"/>
            <a:ext cx="3000000" cy="40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50">
                <a:highlight>
                  <a:srgbClr val="F8F9FA"/>
                </a:highlight>
              </a:rPr>
              <a:t>Lynndie England</a:t>
            </a:r>
            <a:r>
              <a:rPr lang="en-GB" sz="950">
                <a:solidFill>
                  <a:srgbClr val="222222"/>
                </a:solidFill>
                <a:highlight>
                  <a:srgbClr val="F8F9FA"/>
                </a:highlight>
              </a:rPr>
              <a:t> pulls a leash attached to the neck of a prisoner, who is forced to crawl on the floor, while Megan Ambuhl watches.</a:t>
            </a:r>
            <a:endParaRPr/>
          </a:p>
        </p:txBody>
      </p:sp>
      <p:pic>
        <p:nvPicPr>
          <p:cNvPr id="457" name="Google Shape;457;p68"/>
          <p:cNvPicPr preferRelativeResize="0"/>
          <p:nvPr/>
        </p:nvPicPr>
        <p:blipFill>
          <a:blip r:embed="rId4">
            <a:alphaModFix/>
          </a:blip>
          <a:stretch>
            <a:fillRect/>
          </a:stretch>
        </p:blipFill>
        <p:spPr>
          <a:xfrm>
            <a:off x="6415000" y="2433000"/>
            <a:ext cx="2647650" cy="1997775"/>
          </a:xfrm>
          <a:prstGeom prst="rect">
            <a:avLst/>
          </a:prstGeom>
          <a:noFill/>
          <a:ln>
            <a:noFill/>
          </a:ln>
        </p:spPr>
      </p:pic>
      <p:sp>
        <p:nvSpPr>
          <p:cNvPr id="458" name="Google Shape;458;p68"/>
          <p:cNvSpPr txBox="1"/>
          <p:nvPr/>
        </p:nvSpPr>
        <p:spPr>
          <a:xfrm>
            <a:off x="6415000" y="4430775"/>
            <a:ext cx="2647500" cy="40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a:t>A bound prisoner is scared using a dog by a US military officer</a:t>
            </a:r>
            <a:endParaRPr sz="900"/>
          </a:p>
        </p:txBody>
      </p:sp>
      <p:pic>
        <p:nvPicPr>
          <p:cNvPr id="459" name="Google Shape;459;p68"/>
          <p:cNvPicPr preferRelativeResize="0"/>
          <p:nvPr/>
        </p:nvPicPr>
        <p:blipFill>
          <a:blip r:embed="rId5">
            <a:alphaModFix/>
          </a:blip>
          <a:stretch>
            <a:fillRect/>
          </a:stretch>
        </p:blipFill>
        <p:spPr>
          <a:xfrm>
            <a:off x="533790" y="2433000"/>
            <a:ext cx="2362960" cy="1997775"/>
          </a:xfrm>
          <a:prstGeom prst="rect">
            <a:avLst/>
          </a:prstGeom>
          <a:noFill/>
          <a:ln>
            <a:noFill/>
          </a:ln>
        </p:spPr>
      </p:pic>
      <p:sp>
        <p:nvSpPr>
          <p:cNvPr id="460" name="Google Shape;460;p68"/>
          <p:cNvSpPr txBox="1"/>
          <p:nvPr/>
        </p:nvSpPr>
        <p:spPr>
          <a:xfrm>
            <a:off x="471800" y="4473450"/>
            <a:ext cx="2550000" cy="40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50" u="sng">
                <a:solidFill>
                  <a:srgbClr val="0B0080"/>
                </a:solidFill>
                <a:highlight>
                  <a:srgbClr val="F8F9FA"/>
                </a:highlight>
                <a:hlinkClick r:id="rId6"/>
              </a:rPr>
              <a:t>Lynndie England</a:t>
            </a:r>
            <a:r>
              <a:rPr lang="en-GB" sz="950">
                <a:solidFill>
                  <a:srgbClr val="222222"/>
                </a:solidFill>
                <a:highlight>
                  <a:srgbClr val="F8F9FA"/>
                </a:highlight>
              </a:rPr>
              <a:t> holding a leash attached to a prisoner, known to the guards as "Gus"</a:t>
            </a:r>
            <a:endParaRPr/>
          </a:p>
        </p:txBody>
      </p:sp>
      <p:pic>
        <p:nvPicPr>
          <p:cNvPr id="461" name="Google Shape;461;p68"/>
          <p:cNvPicPr preferRelativeResize="0"/>
          <p:nvPr/>
        </p:nvPicPr>
        <p:blipFill>
          <a:blip r:embed="rId7">
            <a:alphaModFix/>
          </a:blip>
          <a:stretch>
            <a:fillRect/>
          </a:stretch>
        </p:blipFill>
        <p:spPr>
          <a:xfrm>
            <a:off x="533800" y="141725"/>
            <a:ext cx="1712396" cy="2280600"/>
          </a:xfrm>
          <a:prstGeom prst="rect">
            <a:avLst/>
          </a:prstGeom>
          <a:noFill/>
          <a:ln>
            <a:noFill/>
          </a:ln>
        </p:spPr>
      </p:pic>
      <p:sp>
        <p:nvSpPr>
          <p:cNvPr id="462" name="Google Shape;462;p68"/>
          <p:cNvSpPr txBox="1"/>
          <p:nvPr/>
        </p:nvSpPr>
        <p:spPr>
          <a:xfrm>
            <a:off x="2246200" y="0"/>
            <a:ext cx="1627500" cy="124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50">
                <a:solidFill>
                  <a:srgbClr val="222222"/>
                </a:solidFill>
                <a:highlight>
                  <a:srgbClr val="F8F9FA"/>
                </a:highlight>
              </a:rPr>
              <a:t>This image of a prisoner, </a:t>
            </a:r>
            <a:r>
              <a:rPr lang="en-GB" sz="950" u="sng">
                <a:solidFill>
                  <a:srgbClr val="0B0080"/>
                </a:solidFill>
                <a:highlight>
                  <a:srgbClr val="F8F9FA"/>
                </a:highlight>
                <a:hlinkClick r:id="rId8"/>
              </a:rPr>
              <a:t>Ali Shallal al-Qaisi</a:t>
            </a:r>
            <a:r>
              <a:rPr lang="en-GB" sz="950">
                <a:solidFill>
                  <a:srgbClr val="222222"/>
                </a:solidFill>
                <a:highlight>
                  <a:srgbClr val="F8F9FA"/>
                </a:highlight>
              </a:rPr>
              <a:t>, being tortured has become internationally famous, eventually making it onto the cover of </a:t>
            </a:r>
            <a:r>
              <a:rPr lang="en-GB" sz="950" i="1" u="sng">
                <a:solidFill>
                  <a:srgbClr val="0B0080"/>
                </a:solidFill>
                <a:highlight>
                  <a:srgbClr val="F8F9FA"/>
                </a:highlight>
                <a:hlinkClick r:id="rId9"/>
              </a:rPr>
              <a:t>The Economist</a:t>
            </a:r>
            <a:endParaRPr/>
          </a:p>
        </p:txBody>
      </p:sp>
      <p:sp>
        <p:nvSpPr>
          <p:cNvPr id="463" name="Google Shape;463;p68"/>
          <p:cNvSpPr txBox="1"/>
          <p:nvPr/>
        </p:nvSpPr>
        <p:spPr>
          <a:xfrm>
            <a:off x="597575" y="4875150"/>
            <a:ext cx="7181700" cy="27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u="sng">
                <a:solidFill>
                  <a:schemeClr val="hlink"/>
                </a:solidFill>
                <a:hlinkClick r:id="rId10"/>
              </a:rPr>
              <a:t>https://en.wikipedia.org/wiki/Abu_Ghraib_torture_and_prisoner_abuse</a:t>
            </a:r>
            <a:endParaRPr sz="900"/>
          </a:p>
        </p:txBody>
      </p:sp>
      <p:pic>
        <p:nvPicPr>
          <p:cNvPr id="464" name="Google Shape;464;p68"/>
          <p:cNvPicPr preferRelativeResize="0"/>
          <p:nvPr/>
        </p:nvPicPr>
        <p:blipFill>
          <a:blip r:embed="rId11">
            <a:alphaModFix/>
          </a:blip>
          <a:stretch>
            <a:fillRect/>
          </a:stretch>
        </p:blipFill>
        <p:spPr>
          <a:xfrm>
            <a:off x="3728625" y="569263"/>
            <a:ext cx="2095500" cy="1571625"/>
          </a:xfrm>
          <a:prstGeom prst="rect">
            <a:avLst/>
          </a:prstGeom>
          <a:noFill/>
          <a:ln>
            <a:noFill/>
          </a:ln>
        </p:spPr>
      </p:pic>
      <p:sp>
        <p:nvSpPr>
          <p:cNvPr id="465" name="Google Shape;465;p68"/>
          <p:cNvSpPr txBox="1"/>
          <p:nvPr/>
        </p:nvSpPr>
        <p:spPr>
          <a:xfrm>
            <a:off x="3728625" y="2140900"/>
            <a:ext cx="2362800" cy="34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50">
                <a:solidFill>
                  <a:srgbClr val="222222"/>
                </a:solidFill>
                <a:highlight>
                  <a:srgbClr val="F8F9FA"/>
                </a:highlight>
              </a:rPr>
              <a:t>Sergeant </a:t>
            </a:r>
            <a:r>
              <a:rPr lang="en-GB" sz="950" u="sng">
                <a:solidFill>
                  <a:srgbClr val="0B0080"/>
                </a:solidFill>
                <a:highlight>
                  <a:srgbClr val="F8F9FA"/>
                </a:highlight>
                <a:hlinkClick r:id="rId12"/>
              </a:rPr>
              <a:t>Ivan Frederick</a:t>
            </a:r>
            <a:r>
              <a:rPr lang="en-GB" sz="950">
                <a:solidFill>
                  <a:srgbClr val="222222"/>
                </a:solidFill>
                <a:highlight>
                  <a:srgbClr val="F8F9FA"/>
                </a:highlight>
              </a:rPr>
              <a:t> sitting on an Iraqi detainee between two stretchers</a:t>
            </a:r>
            <a:endParaRPr/>
          </a:p>
        </p:txBody>
      </p:sp>
      <p:sp>
        <p:nvSpPr>
          <p:cNvPr id="466" name="Google Shape;466;p68"/>
          <p:cNvSpPr txBox="1"/>
          <p:nvPr/>
        </p:nvSpPr>
        <p:spPr>
          <a:xfrm>
            <a:off x="3594975" y="-76200"/>
            <a:ext cx="2362800" cy="79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t>Abu Ghraib torture and prisoner abuse context</a:t>
            </a:r>
            <a:endParaRPr sz="4150" b="1">
              <a:solidFill>
                <a:schemeClr val="dk1"/>
              </a:solidFill>
              <a:latin typeface="Georgia"/>
              <a:ea typeface="Georgia"/>
              <a:cs typeface="Georgia"/>
              <a:sym typeface="Georgi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69" descr="In the summer of 1971, the police publicly &quot;arrested&quot; 10 students who did nothing wrong besides agree to participate (for $15 a day) in one of social psychology's most notorious studies since Milgram's house of pain back in the 60s.  These students were taken to the &quot;Stanford County Prison&quot; (a mock prison located at the university) where they were set to be held prisoner for the next two weeks.  More at http://www.sociallypsyched.org/item/stanford-prison-experiment" title="Stanford Prison Experiment">
            <a:hlinkClick r:id="rId3"/>
          </p:cNvPr>
          <p:cNvPicPr preferRelativeResize="0"/>
          <p:nvPr/>
        </p:nvPicPr>
        <p:blipFill>
          <a:blip r:embed="rId4">
            <a:alphaModFix/>
          </a:blip>
          <a:stretch>
            <a:fillRect/>
          </a:stretch>
        </p:blipFill>
        <p:spPr>
          <a:xfrm>
            <a:off x="163075" y="792675"/>
            <a:ext cx="4328400" cy="3246300"/>
          </a:xfrm>
          <a:prstGeom prst="rect">
            <a:avLst/>
          </a:prstGeom>
          <a:noFill/>
          <a:ln>
            <a:noFill/>
          </a:ln>
        </p:spPr>
      </p:pic>
      <p:sp>
        <p:nvSpPr>
          <p:cNvPr id="472" name="Google Shape;472;p69"/>
          <p:cNvSpPr txBox="1"/>
          <p:nvPr/>
        </p:nvSpPr>
        <p:spPr>
          <a:xfrm>
            <a:off x="5078588" y="508275"/>
            <a:ext cx="3585000" cy="28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Stanley Milgram's Obedience to Authority</a:t>
            </a:r>
            <a:endParaRPr sz="2300">
              <a:solidFill>
                <a:schemeClr val="dk1"/>
              </a:solidFill>
              <a:highlight>
                <a:srgbClr val="FFFFFF"/>
              </a:highlight>
              <a:latin typeface="Roboto"/>
              <a:ea typeface="Roboto"/>
              <a:cs typeface="Roboto"/>
              <a:sym typeface="Roboto"/>
            </a:endParaRPr>
          </a:p>
        </p:txBody>
      </p:sp>
      <p:sp>
        <p:nvSpPr>
          <p:cNvPr id="473" name="Google Shape;473;p69"/>
          <p:cNvSpPr txBox="1"/>
          <p:nvPr/>
        </p:nvSpPr>
        <p:spPr>
          <a:xfrm>
            <a:off x="396951" y="508275"/>
            <a:ext cx="3903600" cy="28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Philip Zimbardo Stanford Prison Experiment </a:t>
            </a:r>
            <a:endParaRPr sz="2300">
              <a:solidFill>
                <a:schemeClr val="dk1"/>
              </a:solidFill>
              <a:highlight>
                <a:srgbClr val="FFFFFF"/>
              </a:highlight>
              <a:latin typeface="Roboto"/>
              <a:ea typeface="Roboto"/>
              <a:cs typeface="Roboto"/>
              <a:sym typeface="Roboto"/>
            </a:endParaRPr>
          </a:p>
        </p:txBody>
      </p:sp>
      <p:pic>
        <p:nvPicPr>
          <p:cNvPr id="474" name="Google Shape;474;p69" descr="Kenny Luck, a Ph.D. student in Human Development at Marywood University, explains the famous &quot;Milgram Shock Study&quot; about obedience in this short documentary. &#10;&#10;For more information, please contact him: kennyluckfilms@gmail.com." title="The Milgram Experiment">
            <a:hlinkClick r:id="rId5"/>
          </p:cNvPr>
          <p:cNvPicPr preferRelativeResize="0"/>
          <p:nvPr/>
        </p:nvPicPr>
        <p:blipFill>
          <a:blip r:embed="rId6">
            <a:alphaModFix/>
          </a:blip>
          <a:stretch>
            <a:fillRect/>
          </a:stretch>
        </p:blipFill>
        <p:spPr>
          <a:xfrm>
            <a:off x="4601175" y="785425"/>
            <a:ext cx="4347725" cy="326079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70" descr="Stanley Milgram (August 15, 1933 – December 20, 1984) was an American social psychologist, best known for his controversial experiment on obedience conducted in the 1960s during his professorship at Yale. Milgram was influenced by the events of the Holocaust, specifically the trial of Adolf Eichmann, in developing this experiment.&#10;&#10;The Milgram experiment on obedience to authority figures was a series of social psychology experiments conducted by Yale University psychologist Stanley Milgram. They measured the willingness of study participants, mostly young male students from Yale, to obey an authority figure who instructed them to perform acts conflicting with their personal conscience. Milgram first described his research in 1963 in an article published in the Journal of Abnormal and Social Psychology and later discussed his findings in greater depth in his 1974 book, Obedience to Authority: An Experimental View.&#10;&#10;The Milgram experiment on obedience to authority figures was a series of social psychology experiments conducted by Yale University psychologist Stanley Milgram. They measured the willingness of study participants, mostly young male students from Yale, to obey an authority figure who instructed them to perform acts conflicting with their personal conscience. Milgram first described his research in 1963 in an article published in the Journal of Abnormal and Social Psychology and later discussed his findings in greater depth in his 1974 book, Obedience to Authority: An Experimental View.[2]&#10;&#10;The experiments began in July 1961, in the basement of Linsly-Chittenden Hall at Yale University, three months after the start of the trial of German Nazi war criminal Adolf Eichmann in Jerusalem. Milgram devised his psychological study to answer the popular question at that particular time: &quot;Could it be that Eichmann and his million accomplices in the Holocaust were just following orders? Could we call them all accomplices?&quot; The experiments have been repeated many times in the following years with consistent results within differing societies, although not with the same percentages around the globe." title="The Milgram experiment on obedience to authority figures (1961)">
            <a:hlinkClick r:id="rId3"/>
          </p:cNvPr>
          <p:cNvPicPr preferRelativeResize="0"/>
          <p:nvPr/>
        </p:nvPicPr>
        <p:blipFill>
          <a:blip r:embed="rId4">
            <a:alphaModFix/>
          </a:blip>
          <a:stretch>
            <a:fillRect/>
          </a:stretch>
        </p:blipFill>
        <p:spPr>
          <a:xfrm>
            <a:off x="1742425" y="271913"/>
            <a:ext cx="6132875" cy="45996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1"/>
          <p:cNvSpPr txBox="1">
            <a:spLocks noGrp="1"/>
          </p:cNvSpPr>
          <p:nvPr>
            <p:ph type="body" idx="1"/>
          </p:nvPr>
        </p:nvSpPr>
        <p:spPr>
          <a:xfrm>
            <a:off x="60075" y="1320500"/>
            <a:ext cx="4268400" cy="3725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200">
                <a:solidFill>
                  <a:srgbClr val="5B5B5B"/>
                </a:solidFill>
                <a:latin typeface="Calibri"/>
                <a:ea typeface="Calibri"/>
                <a:cs typeface="Calibri"/>
                <a:sym typeface="Calibri"/>
              </a:rPr>
              <a:t>In the city of Venice there are a great number of illegal street vendors, most of them immigrants from different parts of the world: Senegalese, Bangladeshi, Chinese, and also Southern Italians. They were asked to agree to have their hair dyed blond and were paid 120,000 lire, some $60. The only condition being that their hair be naturally dark. The procedure was done in a collective manner behind the closed doors of a warehouse, situated in the Arsenale, during the opening of that year’s Venice Biennial. Although the number of people originally scheduled to take part in this operation was 200, it was finally reduced to 133 due to the arrival of immigrants in a staggered way, making it difficult to calculate with precision how many people had already entered the hall. It was then decided to shut down the entrance and calculate the number by informal count. This caused numerous problems at the door, due to the never ending flow of people leaving or entering.</a:t>
            </a:r>
            <a:endParaRPr sz="1200">
              <a:latin typeface="Calibri"/>
              <a:ea typeface="Calibri"/>
              <a:cs typeface="Calibri"/>
              <a:sym typeface="Calibri"/>
            </a:endParaRPr>
          </a:p>
        </p:txBody>
      </p:sp>
      <p:sp>
        <p:nvSpPr>
          <p:cNvPr id="485" name="Google Shape;485;p71"/>
          <p:cNvSpPr txBox="1">
            <a:spLocks noGrp="1"/>
          </p:cNvSpPr>
          <p:nvPr>
            <p:ph type="title"/>
          </p:nvPr>
        </p:nvSpPr>
        <p:spPr>
          <a:xfrm>
            <a:off x="125450" y="164450"/>
            <a:ext cx="4268400" cy="1098600"/>
          </a:xfrm>
          <a:prstGeom prst="rect">
            <a:avLst/>
          </a:prstGeom>
          <a:solidFill>
            <a:srgbClr val="FFD966"/>
          </a:solidFill>
        </p:spPr>
        <p:txBody>
          <a:bodyPr spcFirstLastPara="1" wrap="square" lIns="91425" tIns="91425" rIns="91425" bIns="91425" anchor="b" anchorCtr="0">
            <a:noAutofit/>
          </a:bodyPr>
          <a:lstStyle/>
          <a:p>
            <a:pPr marL="0" lvl="0" indent="0" algn="l" rtl="0">
              <a:lnSpc>
                <a:spcPct val="115000"/>
              </a:lnSpc>
              <a:spcBef>
                <a:spcPts val="0"/>
              </a:spcBef>
              <a:spcAft>
                <a:spcPts val="0"/>
              </a:spcAft>
              <a:buClr>
                <a:schemeClr val="dk1"/>
              </a:buClr>
              <a:buSzPts val="1100"/>
              <a:buFont typeface="Arial"/>
              <a:buNone/>
            </a:pPr>
            <a:r>
              <a:rPr lang="en-GB" sz="2000" b="0">
                <a:solidFill>
                  <a:srgbClr val="5B5B5B"/>
                </a:solidFill>
                <a:latin typeface="Oswald"/>
                <a:ea typeface="Oswald"/>
                <a:cs typeface="Oswald"/>
                <a:sym typeface="Oswald"/>
              </a:rPr>
              <a:t>133 Persons Paid to Have their Hair Dyed Blond</a:t>
            </a:r>
            <a:endParaRPr sz="2000" b="0">
              <a:solidFill>
                <a:srgbClr val="5B5B5B"/>
              </a:solidFill>
              <a:latin typeface="Oswald"/>
              <a:ea typeface="Oswald"/>
              <a:cs typeface="Oswald"/>
              <a:sym typeface="Oswald"/>
            </a:endParaRPr>
          </a:p>
          <a:p>
            <a:pPr marL="0" lvl="0" indent="0" algn="l" rtl="0">
              <a:spcBef>
                <a:spcPts val="400"/>
              </a:spcBef>
              <a:spcAft>
                <a:spcPts val="0"/>
              </a:spcAft>
              <a:buClr>
                <a:schemeClr val="dk1"/>
              </a:buClr>
              <a:buSzPts val="1100"/>
              <a:buFont typeface="Arial"/>
              <a:buNone/>
            </a:pPr>
            <a:r>
              <a:rPr lang="en-GB" sz="1400" b="0">
                <a:solidFill>
                  <a:srgbClr val="5B5B5B"/>
                </a:solidFill>
                <a:latin typeface="Oswald"/>
                <a:ea typeface="Oswald"/>
                <a:cs typeface="Oswald"/>
                <a:sym typeface="Oswald"/>
              </a:rPr>
              <a:t>2001</a:t>
            </a:r>
            <a:r>
              <a:rPr lang="en-GB" sz="1400">
                <a:solidFill>
                  <a:srgbClr val="5B5B5B"/>
                </a:solidFill>
                <a:latin typeface="Oswald"/>
                <a:ea typeface="Oswald"/>
                <a:cs typeface="Oswald"/>
                <a:sym typeface="Oswald"/>
              </a:rPr>
              <a:t>, </a:t>
            </a:r>
            <a:r>
              <a:rPr lang="en-GB" sz="1400" b="0">
                <a:solidFill>
                  <a:srgbClr val="5B5B5B"/>
                </a:solidFill>
                <a:latin typeface="Oswald"/>
                <a:ea typeface="Oswald"/>
                <a:cs typeface="Oswald"/>
                <a:sym typeface="Oswald"/>
              </a:rPr>
              <a:t>Arsenal, Venice, Italy</a:t>
            </a:r>
            <a:endParaRPr sz="1400">
              <a:latin typeface="Oswald"/>
              <a:ea typeface="Oswald"/>
              <a:cs typeface="Oswald"/>
              <a:sym typeface="Oswald"/>
            </a:endParaRPr>
          </a:p>
        </p:txBody>
      </p:sp>
      <p:pic>
        <p:nvPicPr>
          <p:cNvPr id="486" name="Google Shape;486;p71"/>
          <p:cNvPicPr preferRelativeResize="0"/>
          <p:nvPr/>
        </p:nvPicPr>
        <p:blipFill>
          <a:blip r:embed="rId3">
            <a:alphaModFix/>
          </a:blip>
          <a:stretch>
            <a:fillRect/>
          </a:stretch>
        </p:blipFill>
        <p:spPr>
          <a:xfrm>
            <a:off x="7829975" y="2036175"/>
            <a:ext cx="1271900" cy="957675"/>
          </a:xfrm>
          <a:prstGeom prst="rect">
            <a:avLst/>
          </a:prstGeom>
          <a:noFill/>
          <a:ln>
            <a:noFill/>
          </a:ln>
        </p:spPr>
      </p:pic>
      <p:pic>
        <p:nvPicPr>
          <p:cNvPr id="487" name="Google Shape;487;p71"/>
          <p:cNvPicPr preferRelativeResize="0"/>
          <p:nvPr/>
        </p:nvPicPr>
        <p:blipFill>
          <a:blip r:embed="rId4">
            <a:alphaModFix/>
          </a:blip>
          <a:stretch>
            <a:fillRect/>
          </a:stretch>
        </p:blipFill>
        <p:spPr>
          <a:xfrm>
            <a:off x="4434800" y="205925"/>
            <a:ext cx="3335674" cy="2453575"/>
          </a:xfrm>
          <a:prstGeom prst="rect">
            <a:avLst/>
          </a:prstGeom>
          <a:noFill/>
          <a:ln>
            <a:noFill/>
          </a:ln>
        </p:spPr>
      </p:pic>
      <p:pic>
        <p:nvPicPr>
          <p:cNvPr id="488" name="Google Shape;488;p71"/>
          <p:cNvPicPr preferRelativeResize="0"/>
          <p:nvPr/>
        </p:nvPicPr>
        <p:blipFill rotWithShape="1">
          <a:blip r:embed="rId5">
            <a:alphaModFix/>
          </a:blip>
          <a:srcRect t="16247"/>
          <a:stretch/>
        </p:blipFill>
        <p:spPr>
          <a:xfrm>
            <a:off x="4673150" y="2702175"/>
            <a:ext cx="1997125" cy="2230175"/>
          </a:xfrm>
          <a:prstGeom prst="rect">
            <a:avLst/>
          </a:prstGeom>
          <a:noFill/>
          <a:ln>
            <a:noFill/>
          </a:ln>
        </p:spPr>
      </p:pic>
      <p:pic>
        <p:nvPicPr>
          <p:cNvPr id="489" name="Google Shape;489;p71"/>
          <p:cNvPicPr preferRelativeResize="0"/>
          <p:nvPr/>
        </p:nvPicPr>
        <p:blipFill>
          <a:blip r:embed="rId6">
            <a:alphaModFix/>
          </a:blip>
          <a:stretch>
            <a:fillRect/>
          </a:stretch>
        </p:blipFill>
        <p:spPr>
          <a:xfrm>
            <a:off x="6788450" y="3250371"/>
            <a:ext cx="2247050" cy="1738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body" idx="1"/>
          </p:nvPr>
        </p:nvSpPr>
        <p:spPr>
          <a:xfrm>
            <a:off x="67125" y="806075"/>
            <a:ext cx="4871100" cy="3969000"/>
          </a:xfrm>
          <a:prstGeom prst="rect">
            <a:avLst/>
          </a:prstGeom>
        </p:spPr>
        <p:txBody>
          <a:bodyPr spcFirstLastPara="1" wrap="square" lIns="91425" tIns="91425" rIns="91425" bIns="91425" anchor="t" anchorCtr="0">
            <a:noAutofit/>
          </a:bodyPr>
          <a:lstStyle/>
          <a:p>
            <a:pPr marL="457200" lvl="0" indent="-314325" algn="l" rtl="0">
              <a:spcBef>
                <a:spcPts val="400"/>
              </a:spcBef>
              <a:spcAft>
                <a:spcPts val="0"/>
              </a:spcAft>
              <a:buClr>
                <a:srgbClr val="212121"/>
              </a:buClr>
              <a:buSzPts val="1350"/>
              <a:buFont typeface="Arial"/>
              <a:buChar char="●"/>
            </a:pPr>
            <a:r>
              <a:rPr lang="en-GB" sz="1350">
                <a:solidFill>
                  <a:srgbClr val="212121"/>
                </a:solidFill>
                <a:latin typeface="Arial"/>
                <a:ea typeface="Arial"/>
                <a:cs typeface="Arial"/>
                <a:sym typeface="Arial"/>
              </a:rPr>
              <a:t>Representing a lower-class prostitute, Manet's </a:t>
            </a:r>
            <a:r>
              <a:rPr lang="en-GB" sz="1350" i="1">
                <a:solidFill>
                  <a:srgbClr val="212121"/>
                </a:solidFill>
                <a:latin typeface="Arial"/>
                <a:ea typeface="Arial"/>
                <a:cs typeface="Arial"/>
                <a:sym typeface="Arial"/>
              </a:rPr>
              <a:t>Olympia </a:t>
            </a:r>
            <a:r>
              <a:rPr lang="en-GB" sz="1350">
                <a:solidFill>
                  <a:srgbClr val="212121"/>
                </a:solidFill>
                <a:latin typeface="Arial"/>
                <a:ea typeface="Arial"/>
                <a:cs typeface="Arial"/>
                <a:sym typeface="Arial"/>
              </a:rPr>
              <a:t>confronts the bourgeois viewer with a hidden, but well-known, reality. </a:t>
            </a:r>
            <a:endParaRPr sz="1350">
              <a:solidFill>
                <a:srgbClr val="212121"/>
              </a:solidFill>
              <a:latin typeface="Arial"/>
              <a:ea typeface="Arial"/>
              <a:cs typeface="Arial"/>
              <a:sym typeface="Arial"/>
            </a:endParaRPr>
          </a:p>
          <a:p>
            <a:pPr marL="457200" lvl="0" indent="-314325" algn="l" rtl="0">
              <a:spcBef>
                <a:spcPts val="0"/>
              </a:spcBef>
              <a:spcAft>
                <a:spcPts val="0"/>
              </a:spcAft>
              <a:buClr>
                <a:srgbClr val="212121"/>
              </a:buClr>
              <a:buSzPts val="1350"/>
              <a:buFont typeface="Arial"/>
              <a:buChar char="●"/>
            </a:pPr>
            <a:r>
              <a:rPr lang="en-GB" sz="1350">
                <a:solidFill>
                  <a:srgbClr val="212121"/>
                </a:solidFill>
                <a:latin typeface="Arial"/>
                <a:ea typeface="Arial"/>
                <a:cs typeface="Arial"/>
                <a:sym typeface="Arial"/>
              </a:rPr>
              <a:t>Purposefully provocative, it shocked the viewers of the 1865 Salon. </a:t>
            </a:r>
            <a:endParaRPr sz="1350" i="1">
              <a:solidFill>
                <a:srgbClr val="212121"/>
              </a:solidFill>
              <a:latin typeface="Arial"/>
              <a:ea typeface="Arial"/>
              <a:cs typeface="Arial"/>
              <a:sym typeface="Arial"/>
            </a:endParaRPr>
          </a:p>
          <a:p>
            <a:pPr marL="457200" lvl="0" indent="-314325" algn="l" rtl="0">
              <a:spcBef>
                <a:spcPts val="0"/>
              </a:spcBef>
              <a:spcAft>
                <a:spcPts val="0"/>
              </a:spcAft>
              <a:buClr>
                <a:srgbClr val="212121"/>
              </a:buClr>
              <a:buSzPts val="1350"/>
              <a:buFont typeface="Arial"/>
              <a:buChar char="●"/>
            </a:pPr>
            <a:r>
              <a:rPr lang="en-GB" sz="1350" i="1">
                <a:solidFill>
                  <a:srgbClr val="212121"/>
                </a:solidFill>
                <a:latin typeface="Arial"/>
                <a:ea typeface="Arial"/>
                <a:cs typeface="Arial"/>
                <a:sym typeface="Arial"/>
              </a:rPr>
              <a:t>Olympia</a:t>
            </a:r>
            <a:r>
              <a:rPr lang="en-GB" sz="1350">
                <a:solidFill>
                  <a:srgbClr val="212121"/>
                </a:solidFill>
                <a:latin typeface="Arial"/>
                <a:ea typeface="Arial"/>
                <a:cs typeface="Arial"/>
                <a:sym typeface="Arial"/>
              </a:rPr>
              <a:t>'s references to Titan's </a:t>
            </a:r>
            <a:r>
              <a:rPr lang="en-GB" sz="1350" i="1">
                <a:solidFill>
                  <a:srgbClr val="212121"/>
                </a:solidFill>
                <a:latin typeface="Arial"/>
                <a:ea typeface="Arial"/>
                <a:cs typeface="Arial"/>
                <a:sym typeface="Arial"/>
              </a:rPr>
              <a:t>Venus of Urbino</a:t>
            </a:r>
            <a:r>
              <a:rPr lang="en-GB" sz="1350">
                <a:solidFill>
                  <a:srgbClr val="212121"/>
                </a:solidFill>
                <a:latin typeface="Arial"/>
                <a:ea typeface="Arial"/>
                <a:cs typeface="Arial"/>
                <a:sym typeface="Arial"/>
              </a:rPr>
              <a:t> (1538) and Goya's </a:t>
            </a:r>
            <a:r>
              <a:rPr lang="en-GB" sz="1350" i="1">
                <a:solidFill>
                  <a:srgbClr val="212121"/>
                </a:solidFill>
                <a:latin typeface="Arial"/>
                <a:ea typeface="Arial"/>
                <a:cs typeface="Arial"/>
                <a:sym typeface="Arial"/>
              </a:rPr>
              <a:t>Maja Desnuda</a:t>
            </a:r>
            <a:r>
              <a:rPr lang="en-GB" sz="1350">
                <a:solidFill>
                  <a:srgbClr val="212121"/>
                </a:solidFill>
                <a:latin typeface="Arial"/>
                <a:ea typeface="Arial"/>
                <a:cs typeface="Arial"/>
                <a:sym typeface="Arial"/>
              </a:rPr>
              <a:t> (1799-1800) fit easily into the traditional "boudoir" genre, yet they culminate in a rather informal and individual portrait of a woman unashamed of her body. </a:t>
            </a:r>
            <a:endParaRPr sz="1350">
              <a:solidFill>
                <a:srgbClr val="212121"/>
              </a:solidFill>
              <a:latin typeface="Arial"/>
              <a:ea typeface="Arial"/>
              <a:cs typeface="Arial"/>
              <a:sym typeface="Arial"/>
            </a:endParaRPr>
          </a:p>
          <a:p>
            <a:pPr marL="0" lvl="0" indent="0" algn="l" rtl="0">
              <a:spcBef>
                <a:spcPts val="400"/>
              </a:spcBef>
              <a:spcAft>
                <a:spcPts val="0"/>
              </a:spcAft>
              <a:buClr>
                <a:schemeClr val="dk1"/>
              </a:buClr>
              <a:buSzPts val="1100"/>
              <a:buFont typeface="Arial"/>
              <a:buNone/>
            </a:pPr>
            <a:r>
              <a:rPr lang="en-GB" sz="1350" i="1">
                <a:solidFill>
                  <a:srgbClr val="212121"/>
                </a:solidFill>
                <a:latin typeface="Arial"/>
                <a:ea typeface="Arial"/>
                <a:cs typeface="Arial"/>
                <a:sym typeface="Arial"/>
              </a:rPr>
              <a:t>Oil on canvas - Musee d'Orsay</a:t>
            </a:r>
            <a:endParaRPr sz="1350" i="1">
              <a:solidFill>
                <a:srgbClr val="212121"/>
              </a:solidFill>
              <a:latin typeface="Arial"/>
              <a:ea typeface="Arial"/>
              <a:cs typeface="Arial"/>
              <a:sym typeface="Arial"/>
            </a:endParaRPr>
          </a:p>
          <a:p>
            <a:pPr marL="0" lvl="0" indent="0" algn="l" rtl="0">
              <a:spcBef>
                <a:spcPts val="0"/>
              </a:spcBef>
              <a:spcAft>
                <a:spcPts val="1600"/>
              </a:spcAft>
              <a:buNone/>
            </a:pPr>
            <a:endParaRPr/>
          </a:p>
        </p:txBody>
      </p:sp>
      <p:pic>
        <p:nvPicPr>
          <p:cNvPr id="91" name="Google Shape;91;p18"/>
          <p:cNvPicPr preferRelativeResize="0"/>
          <p:nvPr/>
        </p:nvPicPr>
        <p:blipFill>
          <a:blip r:embed="rId3">
            <a:alphaModFix/>
          </a:blip>
          <a:stretch>
            <a:fillRect/>
          </a:stretch>
        </p:blipFill>
        <p:spPr>
          <a:xfrm>
            <a:off x="4894925" y="154209"/>
            <a:ext cx="4166026" cy="2793275"/>
          </a:xfrm>
          <a:prstGeom prst="rect">
            <a:avLst/>
          </a:prstGeom>
          <a:noFill/>
          <a:ln>
            <a:noFill/>
          </a:ln>
        </p:spPr>
      </p:pic>
      <p:sp>
        <p:nvSpPr>
          <p:cNvPr id="92" name="Google Shape;92;p18"/>
          <p:cNvSpPr txBox="1">
            <a:spLocks noGrp="1"/>
          </p:cNvSpPr>
          <p:nvPr>
            <p:ph type="title"/>
          </p:nvPr>
        </p:nvSpPr>
        <p:spPr>
          <a:xfrm>
            <a:off x="311700" y="154200"/>
            <a:ext cx="8520600" cy="8313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GB" sz="3600" b="1">
                <a:solidFill>
                  <a:srgbClr val="212121"/>
                </a:solidFill>
              </a:rPr>
              <a:t>Manet - </a:t>
            </a:r>
            <a:r>
              <a:rPr lang="en-GB" sz="3600" b="1" i="1">
                <a:solidFill>
                  <a:srgbClr val="212121"/>
                </a:solidFill>
              </a:rPr>
              <a:t>Olympia</a:t>
            </a:r>
            <a:r>
              <a:rPr lang="en-GB" sz="3600" b="1">
                <a:solidFill>
                  <a:srgbClr val="212121"/>
                </a:solidFill>
              </a:rPr>
              <a:t> (1863)</a:t>
            </a:r>
            <a:endParaRPr sz="3600"/>
          </a:p>
        </p:txBody>
      </p:sp>
      <p:sp>
        <p:nvSpPr>
          <p:cNvPr id="93" name="Google Shape;93;p18"/>
          <p:cNvSpPr txBox="1"/>
          <p:nvPr/>
        </p:nvSpPr>
        <p:spPr>
          <a:xfrm>
            <a:off x="5930022" y="3071425"/>
            <a:ext cx="3090300" cy="19662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i="1">
                <a:solidFill>
                  <a:schemeClr val="dk1"/>
                </a:solidFill>
              </a:rPr>
              <a:t>When Edouard Manet's painting Olympia is hung in the Salon of Paris in 1865, it is met with jeers, laughter, criticism, and disdain. It is attacked by the public, the critics, the newspapers. Guards have to be stationed next to it to protect it, until it is moved to a spot high above a doorway, out of reach.</a:t>
            </a:r>
            <a:endParaRPr i="1"/>
          </a:p>
        </p:txBody>
      </p:sp>
      <p:pic>
        <p:nvPicPr>
          <p:cNvPr id="94" name="Google Shape;94;p18"/>
          <p:cNvPicPr preferRelativeResize="0"/>
          <p:nvPr/>
        </p:nvPicPr>
        <p:blipFill>
          <a:blip r:embed="rId4">
            <a:alphaModFix/>
          </a:blip>
          <a:stretch>
            <a:fillRect/>
          </a:stretch>
        </p:blipFill>
        <p:spPr>
          <a:xfrm>
            <a:off x="3048125" y="3210600"/>
            <a:ext cx="2833849" cy="1827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72"/>
          <p:cNvPicPr preferRelativeResize="0"/>
          <p:nvPr/>
        </p:nvPicPr>
        <p:blipFill>
          <a:blip r:embed="rId3">
            <a:alphaModFix/>
          </a:blip>
          <a:stretch>
            <a:fillRect/>
          </a:stretch>
        </p:blipFill>
        <p:spPr>
          <a:xfrm>
            <a:off x="135052" y="0"/>
            <a:ext cx="3998474" cy="3065501"/>
          </a:xfrm>
          <a:prstGeom prst="rect">
            <a:avLst/>
          </a:prstGeom>
          <a:noFill/>
          <a:ln>
            <a:noFill/>
          </a:ln>
        </p:spPr>
      </p:pic>
      <p:sp>
        <p:nvSpPr>
          <p:cNvPr id="495" name="Google Shape;495;p72"/>
          <p:cNvSpPr txBox="1"/>
          <p:nvPr/>
        </p:nvSpPr>
        <p:spPr>
          <a:xfrm>
            <a:off x="4231800" y="83850"/>
            <a:ext cx="4912200" cy="4975800"/>
          </a:xfrm>
          <a:prstGeom prst="rect">
            <a:avLst/>
          </a:prstGeom>
          <a:noFill/>
          <a:ln>
            <a:noFill/>
          </a:ln>
        </p:spPr>
        <p:txBody>
          <a:bodyPr spcFirstLastPara="1" wrap="square" lIns="91425" tIns="91425" rIns="91425" bIns="91425" anchor="ctr" anchorCtr="0">
            <a:noAutofit/>
          </a:bodyPr>
          <a:lstStyle/>
          <a:p>
            <a:pPr marL="457200" lvl="0" indent="-317500" algn="l" rtl="0">
              <a:lnSpc>
                <a:spcPct val="120000"/>
              </a:lnSpc>
              <a:spcBef>
                <a:spcPts val="0"/>
              </a:spcBef>
              <a:spcAft>
                <a:spcPts val="0"/>
              </a:spcAft>
              <a:buSzPts val="1400"/>
              <a:buFont typeface="Calibri"/>
              <a:buChar char="●"/>
            </a:pPr>
            <a:r>
              <a:rPr lang="en-GB">
                <a:latin typeface="Calibri"/>
                <a:ea typeface="Calibri"/>
                <a:cs typeface="Calibri"/>
                <a:sym typeface="Calibri"/>
              </a:rPr>
              <a:t>For Part II of his exhibition at Lisson Gallery, Santiago Sierra has created two linked ‘actions’ in the gallery entitled “Workers facing the wall” and “Worker facing into a corner”. </a:t>
            </a:r>
            <a:endParaRPr>
              <a:latin typeface="Calibri"/>
              <a:ea typeface="Calibri"/>
              <a:cs typeface="Calibri"/>
              <a:sym typeface="Calibri"/>
            </a:endParaRPr>
          </a:p>
          <a:p>
            <a:pPr marL="457200" lvl="0" indent="-317500" algn="l" rtl="0">
              <a:lnSpc>
                <a:spcPct val="120000"/>
              </a:lnSpc>
              <a:spcBef>
                <a:spcPts val="0"/>
              </a:spcBef>
              <a:spcAft>
                <a:spcPts val="0"/>
              </a:spcAft>
              <a:buSzPts val="1400"/>
              <a:buFont typeface="Calibri"/>
              <a:buChar char="●"/>
            </a:pPr>
            <a:r>
              <a:rPr lang="en-GB">
                <a:latin typeface="Calibri"/>
                <a:ea typeface="Calibri"/>
                <a:cs typeface="Calibri"/>
                <a:sym typeface="Calibri"/>
              </a:rPr>
              <a:t>Participants in the action have been instructed by Sierra to stand in silence with their heads bowed for one hour a day during the course of the exhibition. As is usual with Sierra’s work, the participants have been recruited locally and are being paid the minimum wage.</a:t>
            </a:r>
            <a:endParaRPr>
              <a:latin typeface="Calibri"/>
              <a:ea typeface="Calibri"/>
              <a:cs typeface="Calibri"/>
              <a:sym typeface="Calibri"/>
            </a:endParaRPr>
          </a:p>
          <a:p>
            <a:pPr marL="457200" lvl="0" indent="-317500" algn="l" rtl="0">
              <a:lnSpc>
                <a:spcPct val="120000"/>
              </a:lnSpc>
              <a:spcBef>
                <a:spcPts val="0"/>
              </a:spcBef>
              <a:spcAft>
                <a:spcPts val="0"/>
              </a:spcAft>
              <a:buSzPts val="1400"/>
              <a:buFont typeface="Calibri"/>
              <a:buChar char="●"/>
            </a:pPr>
            <a:r>
              <a:rPr lang="en-GB">
                <a:latin typeface="Calibri"/>
                <a:ea typeface="Calibri"/>
                <a:cs typeface="Calibri"/>
                <a:sym typeface="Calibri"/>
              </a:rPr>
              <a:t>Facing the wall has several kinds of associations. It </a:t>
            </a:r>
            <a:r>
              <a:rPr lang="en-GB" b="1">
                <a:latin typeface="Calibri"/>
                <a:ea typeface="Calibri"/>
                <a:cs typeface="Calibri"/>
                <a:sym typeface="Calibri"/>
              </a:rPr>
              <a:t>invokes ideas of</a:t>
            </a:r>
            <a:r>
              <a:rPr lang="en-GB">
                <a:latin typeface="Calibri"/>
                <a:ea typeface="Calibri"/>
                <a:cs typeface="Calibri"/>
                <a:sym typeface="Calibri"/>
              </a:rPr>
              <a:t> </a:t>
            </a:r>
            <a:r>
              <a:rPr lang="en-GB" b="1">
                <a:latin typeface="Calibri"/>
                <a:ea typeface="Calibri"/>
                <a:cs typeface="Calibri"/>
                <a:sym typeface="Calibri"/>
              </a:rPr>
              <a:t>humiliation, disgrace and punishment</a:t>
            </a:r>
            <a:r>
              <a:rPr lang="en-GB">
                <a:latin typeface="Calibri"/>
                <a:ea typeface="Calibri"/>
                <a:cs typeface="Calibri"/>
                <a:sym typeface="Calibri"/>
              </a:rPr>
              <a:t>. The person facing the wall is </a:t>
            </a:r>
            <a:r>
              <a:rPr lang="en-GB" b="1">
                <a:latin typeface="Calibri"/>
                <a:ea typeface="Calibri"/>
                <a:cs typeface="Calibri"/>
                <a:sym typeface="Calibri"/>
              </a:rPr>
              <a:t>vulnerable</a:t>
            </a:r>
            <a:r>
              <a:rPr lang="en-GB">
                <a:latin typeface="Calibri"/>
                <a:ea typeface="Calibri"/>
                <a:cs typeface="Calibri"/>
                <a:sym typeface="Calibri"/>
              </a:rPr>
              <a:t> to attack, to being stabbed in the back, both literally and metaphorically, and also brings to mind prisoners in front of a firing squad. </a:t>
            </a:r>
            <a:endParaRPr>
              <a:latin typeface="Calibri"/>
              <a:ea typeface="Calibri"/>
              <a:cs typeface="Calibri"/>
              <a:sym typeface="Calibri"/>
            </a:endParaRPr>
          </a:p>
          <a:p>
            <a:pPr marL="457200" lvl="0" indent="-317500" algn="l" rtl="0">
              <a:lnSpc>
                <a:spcPct val="120000"/>
              </a:lnSpc>
              <a:spcBef>
                <a:spcPts val="0"/>
              </a:spcBef>
              <a:spcAft>
                <a:spcPts val="0"/>
              </a:spcAft>
              <a:buSzPts val="1400"/>
              <a:buFont typeface="Calibri"/>
              <a:buChar char="●"/>
            </a:pPr>
            <a:r>
              <a:rPr lang="en-GB">
                <a:latin typeface="Calibri"/>
                <a:ea typeface="Calibri"/>
                <a:cs typeface="Calibri"/>
                <a:sym typeface="Calibri"/>
              </a:rPr>
              <a:t>Standing head bowed and in silence is a submissive stance and potentially uncomfortable, though it remains to be seen whether visitors to the gallery will be equally discomforted by what they experience.</a:t>
            </a:r>
            <a:endParaRPr>
              <a:latin typeface="Calibri"/>
              <a:ea typeface="Calibri"/>
              <a:cs typeface="Calibri"/>
              <a:sym typeface="Calibri"/>
            </a:endParaRPr>
          </a:p>
        </p:txBody>
      </p:sp>
      <p:sp>
        <p:nvSpPr>
          <p:cNvPr id="496" name="Google Shape;496;p72"/>
          <p:cNvSpPr txBox="1"/>
          <p:nvPr/>
        </p:nvSpPr>
        <p:spPr>
          <a:xfrm>
            <a:off x="135050" y="3141700"/>
            <a:ext cx="2909400" cy="424200"/>
          </a:xfrm>
          <a:prstGeom prst="rect">
            <a:avLst/>
          </a:prstGeom>
          <a:noFill/>
          <a:ln>
            <a:noFill/>
          </a:ln>
        </p:spPr>
        <p:txBody>
          <a:bodyPr spcFirstLastPara="1" wrap="square" lIns="91425" tIns="91425" rIns="91425" bIns="91425" anchor="ctr" anchorCtr="0">
            <a:noAutofit/>
          </a:bodyPr>
          <a:lstStyle/>
          <a:p>
            <a:pPr marL="0" lvl="0" indent="0" algn="l" rtl="0">
              <a:lnSpc>
                <a:spcPct val="120000"/>
              </a:lnSpc>
              <a:spcBef>
                <a:spcPts val="0"/>
              </a:spcBef>
              <a:spcAft>
                <a:spcPts val="2300"/>
              </a:spcAft>
              <a:buNone/>
            </a:pPr>
            <a:r>
              <a:rPr lang="en-GB" sz="1200">
                <a:solidFill>
                  <a:schemeClr val="dk1"/>
                </a:solidFill>
                <a:latin typeface="Calibri"/>
                <a:ea typeface="Calibri"/>
                <a:cs typeface="Calibri"/>
                <a:sym typeface="Calibri"/>
              </a:rPr>
              <a:t>“Workers facing the wall”</a:t>
            </a:r>
            <a:endParaRPr/>
          </a:p>
        </p:txBody>
      </p:sp>
      <p:sp>
        <p:nvSpPr>
          <p:cNvPr id="497" name="Google Shape;497;p72"/>
          <p:cNvSpPr txBox="1"/>
          <p:nvPr/>
        </p:nvSpPr>
        <p:spPr>
          <a:xfrm>
            <a:off x="135050" y="3411850"/>
            <a:ext cx="3998400" cy="1571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lnSpc>
                <a:spcPct val="120000"/>
              </a:lnSpc>
              <a:spcBef>
                <a:spcPts val="0"/>
              </a:spcBef>
              <a:spcAft>
                <a:spcPts val="2300"/>
              </a:spcAft>
              <a:buNone/>
            </a:pPr>
            <a:r>
              <a:rPr lang="en-GB" b="1">
                <a:solidFill>
                  <a:schemeClr val="dk1"/>
                </a:solidFill>
                <a:latin typeface="Calibri"/>
                <a:ea typeface="Calibri"/>
                <a:cs typeface="Calibri"/>
                <a:sym typeface="Calibri"/>
              </a:rPr>
              <a:t>People seen from behind is a recurring image in Sierra’s work. In a recent action for the Kunsthalle, Vienna, he recruited people to stand in two lines facing the wall wearing only their underwear. They were then arranged in order of their skin tone. </a:t>
            </a:r>
            <a:endParaRPr b="1"/>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3"/>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Jake and Dinos Chapman</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4"/>
          <p:cNvSpPr txBox="1">
            <a:spLocks noGrp="1"/>
          </p:cNvSpPr>
          <p:nvPr>
            <p:ph type="title"/>
          </p:nvPr>
        </p:nvSpPr>
        <p:spPr>
          <a:xfrm>
            <a:off x="232925" y="551500"/>
            <a:ext cx="2378100" cy="1486800"/>
          </a:xfrm>
          <a:prstGeom prst="rect">
            <a:avLst/>
          </a:prstGeom>
          <a:solidFill>
            <a:srgbClr val="E06666"/>
          </a:solidFill>
        </p:spPr>
        <p:txBody>
          <a:bodyPr spcFirstLastPara="1" wrap="square" lIns="91425" tIns="91425" rIns="91425" bIns="91425" anchor="b" anchorCtr="0">
            <a:noAutofit/>
          </a:bodyPr>
          <a:lstStyle/>
          <a:p>
            <a:pPr marL="0" lvl="0" indent="0" algn="l" rtl="0">
              <a:spcBef>
                <a:spcPts val="0"/>
              </a:spcBef>
              <a:spcAft>
                <a:spcPts val="0"/>
              </a:spcAft>
              <a:buNone/>
            </a:pPr>
            <a:r>
              <a:rPr lang="en-GB"/>
              <a:t>The Chapman Brothers</a:t>
            </a:r>
            <a:endParaRPr/>
          </a:p>
        </p:txBody>
      </p:sp>
      <p:sp>
        <p:nvSpPr>
          <p:cNvPr id="508" name="Google Shape;508;p74"/>
          <p:cNvSpPr txBox="1">
            <a:spLocks noGrp="1"/>
          </p:cNvSpPr>
          <p:nvPr>
            <p:ph type="body" idx="1"/>
          </p:nvPr>
        </p:nvSpPr>
        <p:spPr>
          <a:xfrm>
            <a:off x="311700" y="2228475"/>
            <a:ext cx="5856000" cy="2826600"/>
          </a:xfrm>
          <a:prstGeom prst="rect">
            <a:avLst/>
          </a:prstGeom>
        </p:spPr>
        <p:txBody>
          <a:bodyPr spcFirstLastPara="1" wrap="square" lIns="91425" tIns="91425" rIns="91425" bIns="91425" anchor="t" anchorCtr="0">
            <a:noAutofit/>
          </a:bodyPr>
          <a:lstStyle/>
          <a:p>
            <a:pPr marL="457200" lvl="0" indent="-317500" algn="l" rtl="0">
              <a:lnSpc>
                <a:spcPct val="109636"/>
              </a:lnSpc>
              <a:spcBef>
                <a:spcPts val="0"/>
              </a:spcBef>
              <a:spcAft>
                <a:spcPts val="0"/>
              </a:spcAft>
              <a:buClr>
                <a:srgbClr val="000000"/>
              </a:buClr>
              <a:buSzPts val="1400"/>
              <a:buFont typeface="Calibri"/>
              <a:buChar char="●"/>
            </a:pPr>
            <a:r>
              <a:rPr lang="en-GB" sz="1400">
                <a:solidFill>
                  <a:srgbClr val="000000"/>
                </a:solidFill>
                <a:highlight>
                  <a:srgbClr val="FFFFFF"/>
                </a:highlight>
                <a:latin typeface="Calibri"/>
                <a:ea typeface="Calibri"/>
                <a:cs typeface="Calibri"/>
                <a:sym typeface="Calibri"/>
              </a:rPr>
              <a:t>Jake &amp; Dinos Chapman make iconoclastic sculpture, prints and installations that examine, with searing wit and energy, contemporary politics, religion and morality.</a:t>
            </a:r>
            <a:endParaRPr sz="1400">
              <a:solidFill>
                <a:srgbClr val="000000"/>
              </a:solidFill>
              <a:highlight>
                <a:srgbClr val="FFFFFF"/>
              </a:highlight>
              <a:latin typeface="Calibri"/>
              <a:ea typeface="Calibri"/>
              <a:cs typeface="Calibri"/>
              <a:sym typeface="Calibri"/>
            </a:endParaRPr>
          </a:p>
          <a:p>
            <a:pPr marL="457200" lvl="0" indent="-317500" algn="l" rtl="0">
              <a:lnSpc>
                <a:spcPct val="109636"/>
              </a:lnSpc>
              <a:spcBef>
                <a:spcPts val="0"/>
              </a:spcBef>
              <a:spcAft>
                <a:spcPts val="0"/>
              </a:spcAft>
              <a:buClr>
                <a:srgbClr val="000000"/>
              </a:buClr>
              <a:buSzPts val="1400"/>
              <a:buFont typeface="Calibri"/>
              <a:buChar char="●"/>
            </a:pPr>
            <a:r>
              <a:rPr lang="en-GB" sz="1400">
                <a:solidFill>
                  <a:srgbClr val="000000"/>
                </a:solidFill>
                <a:highlight>
                  <a:srgbClr val="FFFFFF"/>
                </a:highlight>
                <a:latin typeface="Calibri"/>
                <a:ea typeface="Calibri"/>
                <a:cs typeface="Calibri"/>
                <a:sym typeface="Calibri"/>
              </a:rPr>
              <a:t>Jake Chapman was born in 1966 in Cheltenham, Dinos Chapman in 1962 in London. They have exhibited extensively throughout the world</a:t>
            </a:r>
            <a:endParaRPr sz="1400">
              <a:solidFill>
                <a:srgbClr val="000000"/>
              </a:solidFill>
              <a:highlight>
                <a:srgbClr val="FFFFFF"/>
              </a:highlight>
              <a:latin typeface="Calibri"/>
              <a:ea typeface="Calibri"/>
              <a:cs typeface="Calibri"/>
              <a:sym typeface="Calibri"/>
            </a:endParaRPr>
          </a:p>
          <a:p>
            <a:pPr marL="457200" lvl="0" indent="-317500" algn="l" rtl="0">
              <a:lnSpc>
                <a:spcPct val="109636"/>
              </a:lnSpc>
              <a:spcBef>
                <a:spcPts val="0"/>
              </a:spcBef>
              <a:spcAft>
                <a:spcPts val="0"/>
              </a:spcAft>
              <a:buClr>
                <a:srgbClr val="000000"/>
              </a:buClr>
              <a:buSzPts val="1400"/>
              <a:buFont typeface="Calibri"/>
              <a:buChar char="●"/>
            </a:pPr>
            <a:r>
              <a:rPr lang="en-GB" sz="1400">
                <a:solidFill>
                  <a:srgbClr val="000000"/>
                </a:solidFill>
                <a:highlight>
                  <a:srgbClr val="FFFFFF"/>
                </a:highlight>
                <a:latin typeface="Calibri"/>
                <a:ea typeface="Calibri"/>
                <a:cs typeface="Calibri"/>
                <a:sym typeface="Calibri"/>
              </a:rPr>
              <a:t>Jake (b. 1966, Cheltenham) and Dinos (b. 1962, London) Chapman were nominated for The Turner Prize in 2003 and have exhibited their work extensively since the 1990s, including recent solo exhibitions at SongEun ArtSpace Museum, Seoul, and PinchukArtCentre, Kiev, (both 2013); The Hermitage, St Petersburg (2012); and Tate Liverpool (2006).</a:t>
            </a:r>
            <a:endParaRPr sz="1400">
              <a:solidFill>
                <a:srgbClr val="000000"/>
              </a:solidFill>
              <a:highlight>
                <a:srgbClr val="FFFFFF"/>
              </a:highlight>
              <a:latin typeface="Calibri"/>
              <a:ea typeface="Calibri"/>
              <a:cs typeface="Calibri"/>
              <a:sym typeface="Calibri"/>
            </a:endParaRPr>
          </a:p>
        </p:txBody>
      </p:sp>
      <p:pic>
        <p:nvPicPr>
          <p:cNvPr id="509" name="Google Shape;509;p74"/>
          <p:cNvPicPr preferRelativeResize="0"/>
          <p:nvPr/>
        </p:nvPicPr>
        <p:blipFill rotWithShape="1">
          <a:blip r:embed="rId3">
            <a:alphaModFix/>
          </a:blip>
          <a:srcRect l="21363" r="22254"/>
          <a:stretch/>
        </p:blipFill>
        <p:spPr>
          <a:xfrm>
            <a:off x="6217150" y="643675"/>
            <a:ext cx="2836800" cy="3351850"/>
          </a:xfrm>
          <a:prstGeom prst="rect">
            <a:avLst/>
          </a:prstGeom>
          <a:noFill/>
          <a:ln>
            <a:noFill/>
          </a:ln>
        </p:spPr>
      </p:pic>
      <p:pic>
        <p:nvPicPr>
          <p:cNvPr id="510" name="Google Shape;510;p74"/>
          <p:cNvPicPr preferRelativeResize="0"/>
          <p:nvPr/>
        </p:nvPicPr>
        <p:blipFill>
          <a:blip r:embed="rId4">
            <a:alphaModFix/>
          </a:blip>
          <a:stretch>
            <a:fillRect/>
          </a:stretch>
        </p:blipFill>
        <p:spPr>
          <a:xfrm>
            <a:off x="2924538" y="58394"/>
            <a:ext cx="3130125" cy="21024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75"/>
          <p:cNvPicPr preferRelativeResize="0"/>
          <p:nvPr/>
        </p:nvPicPr>
        <p:blipFill>
          <a:blip r:embed="rId3">
            <a:alphaModFix/>
          </a:blip>
          <a:stretch>
            <a:fillRect/>
          </a:stretch>
        </p:blipFill>
        <p:spPr>
          <a:xfrm>
            <a:off x="5043164" y="38900"/>
            <a:ext cx="4055322" cy="5143500"/>
          </a:xfrm>
          <a:prstGeom prst="rect">
            <a:avLst/>
          </a:prstGeom>
          <a:noFill/>
          <a:ln>
            <a:noFill/>
          </a:ln>
        </p:spPr>
      </p:pic>
      <p:sp>
        <p:nvSpPr>
          <p:cNvPr id="516" name="Google Shape;516;p75"/>
          <p:cNvSpPr txBox="1"/>
          <p:nvPr/>
        </p:nvSpPr>
        <p:spPr>
          <a:xfrm>
            <a:off x="347875" y="4600100"/>
            <a:ext cx="4695300" cy="58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a:solidFill>
                  <a:srgbClr val="51585D"/>
                </a:solidFill>
              </a:rPr>
              <a:t>Great Deeds Against the Dead 1994 Mixed media with plinth 277 x 244 x 152 cm &gt;&gt;&gt;&gt;</a:t>
            </a:r>
            <a:endParaRPr/>
          </a:p>
        </p:txBody>
      </p:sp>
      <p:pic>
        <p:nvPicPr>
          <p:cNvPr id="517" name="Google Shape;517;p75"/>
          <p:cNvPicPr preferRelativeResize="0"/>
          <p:nvPr/>
        </p:nvPicPr>
        <p:blipFill>
          <a:blip r:embed="rId4">
            <a:alphaModFix/>
          </a:blip>
          <a:stretch>
            <a:fillRect/>
          </a:stretch>
        </p:blipFill>
        <p:spPr>
          <a:xfrm>
            <a:off x="115725" y="2922118"/>
            <a:ext cx="2432801" cy="1804325"/>
          </a:xfrm>
          <a:prstGeom prst="rect">
            <a:avLst/>
          </a:prstGeom>
          <a:noFill/>
          <a:ln>
            <a:noFill/>
          </a:ln>
        </p:spPr>
      </p:pic>
      <p:sp>
        <p:nvSpPr>
          <p:cNvPr id="518" name="Google Shape;518;p75"/>
          <p:cNvSpPr txBox="1"/>
          <p:nvPr/>
        </p:nvSpPr>
        <p:spPr>
          <a:xfrm>
            <a:off x="2634950" y="4217275"/>
            <a:ext cx="1438200" cy="515400"/>
          </a:xfrm>
          <a:prstGeom prst="rect">
            <a:avLst/>
          </a:prstGeom>
          <a:noFill/>
          <a:ln>
            <a:noFill/>
          </a:ln>
        </p:spPr>
        <p:txBody>
          <a:bodyPr spcFirstLastPara="1" wrap="square" lIns="91425" tIns="91425" rIns="91425" bIns="91425" anchor="ctr" anchorCtr="0">
            <a:noAutofit/>
          </a:bodyPr>
          <a:lstStyle/>
          <a:p>
            <a:pPr marL="0" lvl="0" indent="0" algn="ctr" rtl="0">
              <a:lnSpc>
                <a:spcPct val="141176"/>
              </a:lnSpc>
              <a:spcBef>
                <a:spcPts val="0"/>
              </a:spcBef>
              <a:spcAft>
                <a:spcPts val="0"/>
              </a:spcAft>
              <a:buNone/>
            </a:pPr>
            <a:r>
              <a:rPr lang="en-GB" sz="850">
                <a:solidFill>
                  <a:srgbClr val="333333"/>
                </a:solidFill>
              </a:rPr>
              <a:t>Goya, Disasters of War No.39 (1810-1820)</a:t>
            </a:r>
            <a:endParaRPr sz="1550">
              <a:solidFill>
                <a:srgbClr val="333333"/>
              </a:solidFill>
              <a:highlight>
                <a:srgbClr val="F5F5F5"/>
              </a:highlight>
            </a:endParaRPr>
          </a:p>
        </p:txBody>
      </p:sp>
      <p:sp>
        <p:nvSpPr>
          <p:cNvPr id="519" name="Google Shape;519;p75"/>
          <p:cNvSpPr txBox="1"/>
          <p:nvPr/>
        </p:nvSpPr>
        <p:spPr>
          <a:xfrm>
            <a:off x="2411325" y="2272800"/>
            <a:ext cx="3198000" cy="1954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50" b="1">
                <a:solidFill>
                  <a:srgbClr val="333333"/>
                </a:solidFill>
              </a:rPr>
              <a:t>GOYA’S ORIGINAL ETCHING</a:t>
            </a:r>
            <a:endParaRPr sz="1150" b="1">
              <a:solidFill>
                <a:srgbClr val="333333"/>
              </a:solidFill>
            </a:endParaRPr>
          </a:p>
          <a:p>
            <a:pPr marL="0" lvl="0" indent="0" algn="l" rtl="0">
              <a:spcBef>
                <a:spcPts val="0"/>
              </a:spcBef>
              <a:spcAft>
                <a:spcPts val="0"/>
              </a:spcAft>
              <a:buNone/>
            </a:pPr>
            <a:r>
              <a:rPr lang="en-GB" sz="1150">
                <a:solidFill>
                  <a:srgbClr val="333333"/>
                </a:solidFill>
              </a:rPr>
              <a:t>Disasters Of War, however, was commissioned by no one. It was Goya’s private project, which he never even published in his lifetime. Unflinchingly he depicts mutilation, torture, rape and many other atrocities besides – performed, indiscriminately, by French and Spanish alike. This art wasn’t partisan, it was a grim observation of man’s potential inhumanity to man; of the true barbarities of war.</a:t>
            </a:r>
            <a:endParaRPr/>
          </a:p>
        </p:txBody>
      </p:sp>
      <p:sp>
        <p:nvSpPr>
          <p:cNvPr id="520" name="Google Shape;520;p75"/>
          <p:cNvSpPr txBox="1"/>
          <p:nvPr/>
        </p:nvSpPr>
        <p:spPr>
          <a:xfrm>
            <a:off x="0" y="0"/>
            <a:ext cx="4831500" cy="2196600"/>
          </a:xfrm>
          <a:prstGeom prst="rect">
            <a:avLst/>
          </a:prstGeom>
          <a:solidFill>
            <a:srgbClr val="E6B8AF"/>
          </a:solidFill>
          <a:ln>
            <a:noFill/>
          </a:ln>
        </p:spPr>
        <p:txBody>
          <a:bodyPr spcFirstLastPara="1" wrap="square" lIns="91425" tIns="91425" rIns="91425" bIns="91425" anchor="ctr" anchorCtr="0">
            <a:noAutofit/>
          </a:bodyPr>
          <a:lstStyle/>
          <a:p>
            <a:pPr marL="457200" lvl="0" indent="-304800" algn="l" rtl="0">
              <a:lnSpc>
                <a:spcPct val="109636"/>
              </a:lnSpc>
              <a:spcBef>
                <a:spcPts val="0"/>
              </a:spcBef>
              <a:spcAft>
                <a:spcPts val="0"/>
              </a:spcAft>
              <a:buClr>
                <a:srgbClr val="000000"/>
              </a:buClr>
              <a:buSzPts val="1200"/>
              <a:buFont typeface="Arial"/>
              <a:buChar char="●"/>
            </a:pPr>
            <a:r>
              <a:rPr lang="en-GB" sz="1200"/>
              <a:t>Working together since their graduation from the Royal College of Art in 1990, the Chapmans first received critical acclaim in 1991 for a diorama sculpture entitled 'Disasters of War' created out of remodelled plastic figurines enacting scenes from Goya's 'Disasters of War' etchings. </a:t>
            </a:r>
            <a:endParaRPr sz="1200"/>
          </a:p>
          <a:p>
            <a:pPr marL="457200" lvl="0" indent="-304800" algn="l" rtl="0">
              <a:lnSpc>
                <a:spcPct val="109636"/>
              </a:lnSpc>
              <a:spcBef>
                <a:spcPts val="0"/>
              </a:spcBef>
              <a:spcAft>
                <a:spcPts val="0"/>
              </a:spcAft>
              <a:buClr>
                <a:srgbClr val="000000"/>
              </a:buClr>
              <a:buSzPts val="1200"/>
              <a:buFont typeface="Arial"/>
              <a:buChar char="●"/>
            </a:pPr>
            <a:r>
              <a:rPr lang="en-GB" sz="1200"/>
              <a:t>Later they took a single scene from the work and meticulously transformed it into a 'Great Deeds Against the Dead' (1994), a life-size tableau of reworked fibreglass mannequins depicting three castrated and mutilated soldiers tied to a tree</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76"/>
          <p:cNvPicPr preferRelativeResize="0"/>
          <p:nvPr/>
        </p:nvPicPr>
        <p:blipFill>
          <a:blip r:embed="rId3">
            <a:alphaModFix/>
          </a:blip>
          <a:stretch>
            <a:fillRect/>
          </a:stretch>
        </p:blipFill>
        <p:spPr>
          <a:xfrm>
            <a:off x="3278421" y="32500"/>
            <a:ext cx="3198200" cy="2446850"/>
          </a:xfrm>
          <a:prstGeom prst="rect">
            <a:avLst/>
          </a:prstGeom>
          <a:noFill/>
          <a:ln>
            <a:noFill/>
          </a:ln>
        </p:spPr>
      </p:pic>
      <p:sp>
        <p:nvSpPr>
          <p:cNvPr id="526" name="Google Shape;526;p76"/>
          <p:cNvSpPr txBox="1"/>
          <p:nvPr/>
        </p:nvSpPr>
        <p:spPr>
          <a:xfrm>
            <a:off x="7000550" y="2684800"/>
            <a:ext cx="1785600" cy="221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a:solidFill>
                  <a:schemeClr val="dk1"/>
                </a:solidFill>
                <a:highlight>
                  <a:srgbClr val="FFFFFF"/>
                </a:highlight>
              </a:rPr>
              <a:t>Insult to Injury (detail)</a:t>
            </a:r>
            <a:endParaRPr sz="900">
              <a:solidFill>
                <a:schemeClr val="dk1"/>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2003</a:t>
            </a:r>
            <a:endParaRPr sz="900">
              <a:solidFill>
                <a:srgbClr val="666666"/>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Framed: each: 14 9/16 x 18 1/2 in. (37 x 47 cm)</a:t>
            </a:r>
            <a:endParaRPr sz="900">
              <a:solidFill>
                <a:srgbClr val="666666"/>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Francisco de Goya 'Disasters of War' Portfolio of eighty etchings reworked and improved</a:t>
            </a:r>
            <a:endParaRPr sz="900">
              <a:solidFill>
                <a:srgbClr val="666666"/>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Photo: Stephen White (should this image have a black surround, please crop it out)</a:t>
            </a:r>
            <a:endParaRPr/>
          </a:p>
        </p:txBody>
      </p:sp>
      <p:sp>
        <p:nvSpPr>
          <p:cNvPr id="527" name="Google Shape;527;p76"/>
          <p:cNvSpPr txBox="1"/>
          <p:nvPr/>
        </p:nvSpPr>
        <p:spPr>
          <a:xfrm>
            <a:off x="6022800" y="116825"/>
            <a:ext cx="3121200" cy="4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i="1">
                <a:latin typeface="Oswald"/>
                <a:ea typeface="Oswald"/>
                <a:cs typeface="Oswald"/>
                <a:sym typeface="Oswald"/>
              </a:rPr>
              <a:t>INSULT TO INJURY</a:t>
            </a:r>
            <a:r>
              <a:rPr lang="en-GB" sz="2400">
                <a:latin typeface="Oswald"/>
                <a:ea typeface="Oswald"/>
                <a:cs typeface="Oswald"/>
                <a:sym typeface="Oswald"/>
              </a:rPr>
              <a:t>, 2003</a:t>
            </a:r>
            <a:endParaRPr sz="2400">
              <a:latin typeface="Oswald"/>
              <a:ea typeface="Oswald"/>
              <a:cs typeface="Oswald"/>
              <a:sym typeface="Oswald"/>
            </a:endParaRPr>
          </a:p>
        </p:txBody>
      </p:sp>
      <p:pic>
        <p:nvPicPr>
          <p:cNvPr id="528" name="Google Shape;528;p76"/>
          <p:cNvPicPr preferRelativeResize="0"/>
          <p:nvPr/>
        </p:nvPicPr>
        <p:blipFill>
          <a:blip r:embed="rId4">
            <a:alphaModFix/>
          </a:blip>
          <a:stretch>
            <a:fillRect/>
          </a:stretch>
        </p:blipFill>
        <p:spPr>
          <a:xfrm>
            <a:off x="3366475" y="2404900"/>
            <a:ext cx="3465276" cy="2492700"/>
          </a:xfrm>
          <a:prstGeom prst="rect">
            <a:avLst/>
          </a:prstGeom>
          <a:noFill/>
          <a:ln>
            <a:noFill/>
          </a:ln>
        </p:spPr>
      </p:pic>
      <p:pic>
        <p:nvPicPr>
          <p:cNvPr id="529" name="Google Shape;529;p76"/>
          <p:cNvPicPr preferRelativeResize="0"/>
          <p:nvPr/>
        </p:nvPicPr>
        <p:blipFill>
          <a:blip r:embed="rId5">
            <a:alphaModFix/>
          </a:blip>
          <a:stretch>
            <a:fillRect/>
          </a:stretch>
        </p:blipFill>
        <p:spPr>
          <a:xfrm>
            <a:off x="82297" y="2404900"/>
            <a:ext cx="3382700" cy="2559875"/>
          </a:xfrm>
          <a:prstGeom prst="rect">
            <a:avLst/>
          </a:prstGeom>
          <a:noFill/>
          <a:ln>
            <a:noFill/>
          </a:ln>
        </p:spPr>
      </p:pic>
      <p:pic>
        <p:nvPicPr>
          <p:cNvPr id="530" name="Google Shape;530;p76"/>
          <p:cNvPicPr preferRelativeResize="0"/>
          <p:nvPr/>
        </p:nvPicPr>
        <p:blipFill>
          <a:blip r:embed="rId6">
            <a:alphaModFix/>
          </a:blip>
          <a:stretch>
            <a:fillRect/>
          </a:stretch>
        </p:blipFill>
        <p:spPr>
          <a:xfrm>
            <a:off x="213046" y="65196"/>
            <a:ext cx="3121201" cy="238145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7"/>
          <p:cNvSpPr txBox="1"/>
          <p:nvPr/>
        </p:nvSpPr>
        <p:spPr>
          <a:xfrm>
            <a:off x="123800" y="146325"/>
            <a:ext cx="5604900" cy="4895700"/>
          </a:xfrm>
          <a:prstGeom prst="rect">
            <a:avLst/>
          </a:prstGeom>
          <a:solidFill>
            <a:srgbClr val="FCE5CD"/>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a:solidFill>
                  <a:schemeClr val="dk1"/>
                </a:solidFill>
                <a:latin typeface="Calibri"/>
                <a:ea typeface="Calibri"/>
                <a:cs typeface="Calibri"/>
                <a:sym typeface="Calibri"/>
              </a:rPr>
              <a:t>“Now the same Chapmans, Jake and Dinos, have taken the art of scandal a step further by altering -- ''rectifying'' was their word -- a set of 80 prints of Goya's ''Disasters of War'' to create a work they call ''Insult to Injury.''</a:t>
            </a:r>
            <a:endParaRPr>
              <a:solidFill>
                <a:schemeClr val="dk1"/>
              </a:solidFill>
              <a:latin typeface="Calibri"/>
              <a:ea typeface="Calibri"/>
              <a:cs typeface="Calibri"/>
              <a:sym typeface="Calibri"/>
            </a:endParaRPr>
          </a:p>
          <a:p>
            <a:pPr marL="0" lvl="0" indent="0" algn="l" rtl="0">
              <a:lnSpc>
                <a:spcPct val="115000"/>
              </a:lnSpc>
              <a:spcBef>
                <a:spcPts val="1100"/>
              </a:spcBef>
              <a:spcAft>
                <a:spcPts val="0"/>
              </a:spcAft>
              <a:buNone/>
            </a:pPr>
            <a:r>
              <a:rPr lang="en-GB">
                <a:solidFill>
                  <a:schemeClr val="dk1"/>
                </a:solidFill>
                <a:latin typeface="Calibri"/>
                <a:ea typeface="Calibri"/>
                <a:cs typeface="Calibri"/>
                <a:sym typeface="Calibri"/>
              </a:rPr>
              <a:t>If their aim was to shock, they succeeded. But no, they said, their purpose was more weighty. They were not even expressing dissent over the war in Iraq. Rather, they wanted to proclaim the inadequacy of art as protest.</a:t>
            </a:r>
            <a:endParaRPr>
              <a:solidFill>
                <a:schemeClr val="dk1"/>
              </a:solidFill>
              <a:latin typeface="Calibri"/>
              <a:ea typeface="Calibri"/>
              <a:cs typeface="Calibri"/>
              <a:sym typeface="Calibri"/>
            </a:endParaRPr>
          </a:p>
          <a:p>
            <a:pPr marL="0" lvl="0" indent="0" algn="l" rtl="0">
              <a:lnSpc>
                <a:spcPct val="115000"/>
              </a:lnSpc>
              <a:spcBef>
                <a:spcPts val="1100"/>
              </a:spcBef>
              <a:spcAft>
                <a:spcPts val="0"/>
              </a:spcAft>
              <a:buNone/>
            </a:pPr>
            <a:r>
              <a:rPr lang="en-GB">
                <a:solidFill>
                  <a:schemeClr val="dk1"/>
                </a:solidFill>
                <a:latin typeface="Calibri"/>
                <a:ea typeface="Calibri"/>
                <a:cs typeface="Calibri"/>
                <a:sym typeface="Calibri"/>
              </a:rPr>
              <a:t>...But now, thanks to the Chapman brothers, the terrorized victims in ''Disasters of War'' have been given the violet and white faces of clowns and puppies.</a:t>
            </a:r>
            <a:endParaRPr>
              <a:solidFill>
                <a:schemeClr val="dk1"/>
              </a:solidFill>
              <a:latin typeface="Calibri"/>
              <a:ea typeface="Calibri"/>
              <a:cs typeface="Calibri"/>
              <a:sym typeface="Calibri"/>
            </a:endParaRPr>
          </a:p>
          <a:p>
            <a:pPr marL="0" lvl="0" indent="0" algn="l" rtl="0">
              <a:lnSpc>
                <a:spcPct val="115000"/>
              </a:lnSpc>
              <a:spcBef>
                <a:spcPts val="1100"/>
              </a:spcBef>
              <a:spcAft>
                <a:spcPts val="0"/>
              </a:spcAft>
              <a:buNone/>
            </a:pPr>
            <a:r>
              <a:rPr lang="en-GB">
                <a:solidFill>
                  <a:schemeClr val="dk1"/>
                </a:solidFill>
                <a:latin typeface="Calibri"/>
                <a:ea typeface="Calibri"/>
                <a:cs typeface="Calibri"/>
                <a:sym typeface="Calibri"/>
              </a:rPr>
              <a:t>...The British art collector Charles Saatchi paid the equivalent of $800,000 for ''Hell'' and, with this money, the brothers bought their own set of ''Disasters of War.''</a:t>
            </a:r>
            <a:endParaRPr>
              <a:solidFill>
                <a:schemeClr val="dk1"/>
              </a:solidFill>
              <a:latin typeface="Calibri"/>
              <a:ea typeface="Calibri"/>
              <a:cs typeface="Calibri"/>
              <a:sym typeface="Calibri"/>
            </a:endParaRPr>
          </a:p>
          <a:p>
            <a:pPr marL="0" lvl="0" indent="0" algn="l" rtl="0">
              <a:lnSpc>
                <a:spcPct val="115000"/>
              </a:lnSpc>
              <a:spcBef>
                <a:spcPts val="2200"/>
              </a:spcBef>
              <a:spcAft>
                <a:spcPts val="2100"/>
              </a:spcAft>
              <a:buNone/>
            </a:pPr>
            <a:r>
              <a:rPr lang="en-GB">
                <a:solidFill>
                  <a:schemeClr val="dk1"/>
                </a:solidFill>
                <a:latin typeface="Calibri"/>
                <a:ea typeface="Calibri"/>
                <a:cs typeface="Calibri"/>
                <a:sym typeface="Calibri"/>
              </a:rPr>
              <a:t>''We had it sitting around for a couple of years, every so often taking it out and having a look at it,'' Dinos Chapman told The Guardian. Jake added, ''We always had the intention of rectifying it.”</a:t>
            </a:r>
            <a:endParaRPr>
              <a:solidFill>
                <a:schemeClr val="dk1"/>
              </a:solidFill>
              <a:latin typeface="Calibri"/>
              <a:ea typeface="Calibri"/>
              <a:cs typeface="Calibri"/>
              <a:sym typeface="Calibri"/>
            </a:endParaRPr>
          </a:p>
        </p:txBody>
      </p:sp>
      <p:sp>
        <p:nvSpPr>
          <p:cNvPr id="536" name="Google Shape;536;p77"/>
          <p:cNvSpPr txBox="1"/>
          <p:nvPr/>
        </p:nvSpPr>
        <p:spPr>
          <a:xfrm>
            <a:off x="5897575" y="146325"/>
            <a:ext cx="2960100" cy="720300"/>
          </a:xfrm>
          <a:prstGeom prst="rect">
            <a:avLst/>
          </a:prstGeom>
          <a:solidFill>
            <a:srgbClr val="9900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a:latin typeface="Oswald"/>
                <a:ea typeface="Oswald"/>
                <a:cs typeface="Oswald"/>
                <a:sym typeface="Oswald"/>
              </a:rPr>
              <a:t>INSULT TO INJURY</a:t>
            </a:r>
            <a:endParaRPr sz="3000">
              <a:latin typeface="Oswald"/>
              <a:ea typeface="Oswald"/>
              <a:cs typeface="Oswald"/>
              <a:sym typeface="Oswald"/>
            </a:endParaRPr>
          </a:p>
        </p:txBody>
      </p:sp>
      <p:sp>
        <p:nvSpPr>
          <p:cNvPr id="537" name="Google Shape;537;p77"/>
          <p:cNvSpPr txBox="1"/>
          <p:nvPr/>
        </p:nvSpPr>
        <p:spPr>
          <a:xfrm>
            <a:off x="5897575" y="979175"/>
            <a:ext cx="3056400" cy="1625100"/>
          </a:xfrm>
          <a:prstGeom prst="rect">
            <a:avLst/>
          </a:prstGeom>
          <a:solidFill>
            <a:srgbClr val="D5A6BD"/>
          </a:solidFill>
          <a:ln>
            <a:noFill/>
          </a:ln>
        </p:spPr>
        <p:txBody>
          <a:bodyPr spcFirstLastPara="1" wrap="square" lIns="91425" tIns="91425" rIns="91425" bIns="91425" anchor="ctr" anchorCtr="0">
            <a:noAutofit/>
          </a:bodyPr>
          <a:lstStyle/>
          <a:p>
            <a:pPr marL="0" lvl="0" indent="0" algn="l" rtl="0">
              <a:lnSpc>
                <a:spcPct val="146700"/>
              </a:lnSpc>
              <a:spcBef>
                <a:spcPts val="2200"/>
              </a:spcBef>
              <a:spcAft>
                <a:spcPts val="2100"/>
              </a:spcAft>
              <a:buNone/>
            </a:pPr>
            <a:r>
              <a:rPr lang="en-GB">
                <a:solidFill>
                  <a:schemeClr val="dk1"/>
                </a:solidFill>
                <a:latin typeface="Oswald"/>
                <a:ea typeface="Oswald"/>
                <a:cs typeface="Oswald"/>
                <a:sym typeface="Oswald"/>
              </a:rPr>
              <a:t>Robert Hughes, the art critic and broadcaster, said Goya ''will obviously survive these twerps, whose names will be forgotten a few years from now.'' </a:t>
            </a:r>
            <a:endParaRPr>
              <a:latin typeface="Oswald"/>
              <a:ea typeface="Oswald"/>
              <a:cs typeface="Oswald"/>
              <a:sym typeface="Oswald"/>
            </a:endParaRPr>
          </a:p>
        </p:txBody>
      </p:sp>
      <p:pic>
        <p:nvPicPr>
          <p:cNvPr id="538" name="Google Shape;538;p77"/>
          <p:cNvPicPr preferRelativeResize="0"/>
          <p:nvPr/>
        </p:nvPicPr>
        <p:blipFill>
          <a:blip r:embed="rId3">
            <a:alphaModFix/>
          </a:blip>
          <a:stretch>
            <a:fillRect/>
          </a:stretch>
        </p:blipFill>
        <p:spPr>
          <a:xfrm>
            <a:off x="5849424" y="2687525"/>
            <a:ext cx="3056398" cy="235451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78" descr="Jake Chapman discusses reinventing Goya's Disasters of War masterpiece in their Insult to Injury series.&#10; &#10;The Gallery of Lost Art was an online exhibition that told the stories of vanished artworks. Whether destroyed, stolen, discarded or erased some of the most significant artworks of the last 100 years have been lost and can no longer be seen. &#10;&#10;In their work Insult to Injury (2003) the Chapman brothers bought and defaced Goya's masterpiece Disasters of War. In this short film Jake Chapman defends a seemingly mad act of vandalism.&#10;&#10;Artworks by Jake and Dinos Chapman, Insult to Injury, 2003 © Jake and Dinos Chapman, courtesy White Cube." title="The Chapman Brothers vs. Goya | Lost Art">
            <a:hlinkClick r:id="rId3"/>
          </p:cNvPr>
          <p:cNvPicPr preferRelativeResize="0"/>
          <p:nvPr/>
        </p:nvPicPr>
        <p:blipFill>
          <a:blip r:embed="rId4">
            <a:alphaModFix/>
          </a:blip>
          <a:stretch>
            <a:fillRect/>
          </a:stretch>
        </p:blipFill>
        <p:spPr>
          <a:xfrm>
            <a:off x="152400" y="152400"/>
            <a:ext cx="6521626" cy="4891225"/>
          </a:xfrm>
          <a:prstGeom prst="rect">
            <a:avLst/>
          </a:prstGeom>
          <a:noFill/>
          <a:ln>
            <a:noFill/>
          </a:ln>
        </p:spPr>
      </p:pic>
      <p:sp>
        <p:nvSpPr>
          <p:cNvPr id="544" name="Google Shape;544;p78"/>
          <p:cNvSpPr txBox="1"/>
          <p:nvPr/>
        </p:nvSpPr>
        <p:spPr>
          <a:xfrm>
            <a:off x="6928750" y="3620425"/>
            <a:ext cx="1935000" cy="13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Chapman Brothers VS Goya</a:t>
            </a:r>
            <a:endParaRPr/>
          </a:p>
          <a:p>
            <a:pPr marL="0" lvl="0" indent="0" algn="l" rtl="0">
              <a:spcBef>
                <a:spcPts val="0"/>
              </a:spcBef>
              <a:spcAft>
                <a:spcPts val="0"/>
              </a:spcAft>
              <a:buNone/>
            </a:pPr>
            <a:endParaRPr/>
          </a:p>
          <a:p>
            <a:pPr marL="0" lvl="0" indent="0" algn="l" rtl="0">
              <a:spcBef>
                <a:spcPts val="0"/>
              </a:spcBef>
              <a:spcAft>
                <a:spcPts val="0"/>
              </a:spcAft>
              <a:buNone/>
            </a:pPr>
            <a:r>
              <a:rPr lang="en-GB"/>
              <a:t>2:20MIN</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9"/>
          <p:cNvSpPr txBox="1">
            <a:spLocks noGrp="1"/>
          </p:cNvSpPr>
          <p:nvPr>
            <p:ph type="body" idx="1"/>
          </p:nvPr>
        </p:nvSpPr>
        <p:spPr>
          <a:xfrm>
            <a:off x="311700" y="174075"/>
            <a:ext cx="4685100" cy="4405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Arial"/>
              <a:buChar char="●"/>
            </a:pPr>
            <a:r>
              <a:rPr lang="en-GB" sz="1400">
                <a:solidFill>
                  <a:srgbClr val="000000"/>
                </a:solidFill>
                <a:latin typeface="Arial"/>
                <a:ea typeface="Arial"/>
                <a:cs typeface="Arial"/>
                <a:sym typeface="Arial"/>
              </a:rPr>
              <a:t>Arguably their most ambitious work was 'Hell' (1999), an immense tabletop tableau, peopled with over 30,000 remodelled, 2-inch-high figures, many in Nazi uniform and performing egregious acts of cruelty.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GB" sz="1400">
                <a:solidFill>
                  <a:srgbClr val="000000"/>
                </a:solidFill>
                <a:latin typeface="Arial"/>
                <a:ea typeface="Arial"/>
                <a:cs typeface="Arial"/>
                <a:sym typeface="Arial"/>
              </a:rPr>
              <a:t>The work combined historical, religious and mythic narratives to present an apocalyptic snapshot of the twentieth-century. </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GB" sz="1400">
                <a:solidFill>
                  <a:srgbClr val="000000"/>
                </a:solidFill>
                <a:latin typeface="Arial"/>
                <a:ea typeface="Arial"/>
                <a:cs typeface="Arial"/>
                <a:sym typeface="Arial"/>
              </a:rPr>
              <a:t>Tragically this work was destroyed in the MOMART fire in 2004 and the Chapmans rebuked by saying they would make another, more ambitious in scale and detail</a:t>
            </a:r>
            <a:endParaRPr sz="1400">
              <a:solidFill>
                <a:srgbClr val="000000"/>
              </a:solidFill>
            </a:endParaRPr>
          </a:p>
        </p:txBody>
      </p:sp>
      <p:pic>
        <p:nvPicPr>
          <p:cNvPr id="550" name="Google Shape;550;p79"/>
          <p:cNvPicPr preferRelativeResize="0"/>
          <p:nvPr/>
        </p:nvPicPr>
        <p:blipFill>
          <a:blip r:embed="rId3">
            <a:alphaModFix/>
          </a:blip>
          <a:stretch>
            <a:fillRect/>
          </a:stretch>
        </p:blipFill>
        <p:spPr>
          <a:xfrm>
            <a:off x="5103713" y="54200"/>
            <a:ext cx="3914775" cy="3810000"/>
          </a:xfrm>
          <a:prstGeom prst="rect">
            <a:avLst/>
          </a:prstGeom>
          <a:noFill/>
          <a:ln>
            <a:noFill/>
          </a:ln>
        </p:spPr>
      </p:pic>
      <p:sp>
        <p:nvSpPr>
          <p:cNvPr id="551" name="Google Shape;551;p79"/>
          <p:cNvSpPr txBox="1"/>
          <p:nvPr/>
        </p:nvSpPr>
        <p:spPr>
          <a:xfrm>
            <a:off x="90050" y="4209350"/>
            <a:ext cx="1913400" cy="765300"/>
          </a:xfrm>
          <a:prstGeom prst="rect">
            <a:avLst/>
          </a:prstGeom>
          <a:solidFill>
            <a:srgbClr val="E0666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a:latin typeface="Oswald"/>
                <a:ea typeface="Oswald"/>
                <a:cs typeface="Oswald"/>
                <a:sym typeface="Oswald"/>
              </a:rPr>
              <a:t>HELL, 1999</a:t>
            </a:r>
            <a:endParaRPr sz="3000">
              <a:latin typeface="Oswald"/>
              <a:ea typeface="Oswald"/>
              <a:cs typeface="Oswald"/>
              <a:sym typeface="Oswald"/>
            </a:endParaRPr>
          </a:p>
        </p:txBody>
      </p:sp>
      <p:sp>
        <p:nvSpPr>
          <p:cNvPr id="552" name="Google Shape;552;p79"/>
          <p:cNvSpPr txBox="1"/>
          <p:nvPr/>
        </p:nvSpPr>
        <p:spPr>
          <a:xfrm>
            <a:off x="6018500" y="3984250"/>
            <a:ext cx="3000000" cy="855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a:solidFill>
                  <a:schemeClr val="dk1"/>
                </a:solidFill>
                <a:highlight>
                  <a:srgbClr val="FFFFFF"/>
                </a:highlight>
              </a:rPr>
              <a:t>Hell</a:t>
            </a:r>
            <a:endParaRPr sz="900">
              <a:solidFill>
                <a:schemeClr val="dk1"/>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1999-2000</a:t>
            </a:r>
            <a:endParaRPr sz="900">
              <a:solidFill>
                <a:srgbClr val="666666"/>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84 5/8 x 50 11/16 x 98 3/8 in. (215 x 128.7 x 249.8 cm) </a:t>
            </a:r>
            <a:endParaRPr sz="900">
              <a:solidFill>
                <a:srgbClr val="666666"/>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Central vitrine: 84 13/16 x 50 3/8 x 50 3/8 in. (215.4 x 128 x 128 cm)</a:t>
            </a:r>
            <a:endParaRPr sz="900">
              <a:solidFill>
                <a:srgbClr val="666666"/>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Glass-fibre, plastic and mixed media in nine vitrines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80"/>
          <p:cNvPicPr preferRelativeResize="0"/>
          <p:nvPr/>
        </p:nvPicPr>
        <p:blipFill>
          <a:blip r:embed="rId3">
            <a:alphaModFix/>
          </a:blip>
          <a:stretch>
            <a:fillRect/>
          </a:stretch>
        </p:blipFill>
        <p:spPr>
          <a:xfrm>
            <a:off x="138550" y="82450"/>
            <a:ext cx="3095150" cy="2445231"/>
          </a:xfrm>
          <a:prstGeom prst="rect">
            <a:avLst/>
          </a:prstGeom>
          <a:noFill/>
          <a:ln>
            <a:noFill/>
          </a:ln>
        </p:spPr>
      </p:pic>
      <p:pic>
        <p:nvPicPr>
          <p:cNvPr id="558" name="Google Shape;558;p80"/>
          <p:cNvPicPr preferRelativeResize="0"/>
          <p:nvPr/>
        </p:nvPicPr>
        <p:blipFill>
          <a:blip r:embed="rId4">
            <a:alphaModFix/>
          </a:blip>
          <a:stretch>
            <a:fillRect/>
          </a:stretch>
        </p:blipFill>
        <p:spPr>
          <a:xfrm>
            <a:off x="138550" y="2622700"/>
            <a:ext cx="3095144" cy="2419500"/>
          </a:xfrm>
          <a:prstGeom prst="rect">
            <a:avLst/>
          </a:prstGeom>
          <a:noFill/>
          <a:ln>
            <a:noFill/>
          </a:ln>
        </p:spPr>
      </p:pic>
      <p:pic>
        <p:nvPicPr>
          <p:cNvPr id="559" name="Google Shape;559;p80"/>
          <p:cNvPicPr preferRelativeResize="0"/>
          <p:nvPr/>
        </p:nvPicPr>
        <p:blipFill>
          <a:blip r:embed="rId5">
            <a:alphaModFix/>
          </a:blip>
          <a:stretch>
            <a:fillRect/>
          </a:stretch>
        </p:blipFill>
        <p:spPr>
          <a:xfrm>
            <a:off x="5227075" y="82450"/>
            <a:ext cx="3776624" cy="2960050"/>
          </a:xfrm>
          <a:prstGeom prst="rect">
            <a:avLst/>
          </a:prstGeom>
          <a:noFill/>
          <a:ln>
            <a:noFill/>
          </a:ln>
        </p:spPr>
      </p:pic>
      <p:pic>
        <p:nvPicPr>
          <p:cNvPr id="560" name="Google Shape;560;p80"/>
          <p:cNvPicPr preferRelativeResize="0"/>
          <p:nvPr/>
        </p:nvPicPr>
        <p:blipFill>
          <a:blip r:embed="rId6">
            <a:alphaModFix/>
          </a:blip>
          <a:stretch>
            <a:fillRect/>
          </a:stretch>
        </p:blipFill>
        <p:spPr>
          <a:xfrm>
            <a:off x="3336275" y="3136450"/>
            <a:ext cx="2426224" cy="1921825"/>
          </a:xfrm>
          <a:prstGeom prst="rect">
            <a:avLst/>
          </a:prstGeom>
          <a:noFill/>
          <a:ln>
            <a:noFill/>
          </a:ln>
        </p:spPr>
      </p:pic>
      <p:sp>
        <p:nvSpPr>
          <p:cNvPr id="561" name="Google Shape;561;p80"/>
          <p:cNvSpPr txBox="1"/>
          <p:nvPr/>
        </p:nvSpPr>
        <p:spPr>
          <a:xfrm>
            <a:off x="5865075" y="3612825"/>
            <a:ext cx="3000000" cy="122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a:solidFill>
                  <a:schemeClr val="dk1"/>
                </a:solidFill>
                <a:highlight>
                  <a:srgbClr val="FFFFFF"/>
                </a:highlight>
              </a:rPr>
              <a:t>Hell</a:t>
            </a:r>
            <a:endParaRPr sz="900">
              <a:solidFill>
                <a:schemeClr val="dk1"/>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1999-2000</a:t>
            </a:r>
            <a:endParaRPr sz="900">
              <a:solidFill>
                <a:srgbClr val="666666"/>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84 5/8 x 50 11/16 x 98 3/8 in. (215 x 128.7 x 249.8 cm) </a:t>
            </a:r>
            <a:endParaRPr sz="900">
              <a:solidFill>
                <a:srgbClr val="666666"/>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Central vitrine: 84 13/16 x 50 3/8 x 50 3/8 in. (215.4 x 128 x 128 cm)</a:t>
            </a:r>
            <a:endParaRPr sz="900">
              <a:solidFill>
                <a:srgbClr val="666666"/>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Glass-fibre, plastic and mixed media in nine vitrines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81"/>
          <p:cNvSpPr txBox="1"/>
          <p:nvPr/>
        </p:nvSpPr>
        <p:spPr>
          <a:xfrm>
            <a:off x="5199775" y="3390325"/>
            <a:ext cx="3764100" cy="167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a:solidFill>
                  <a:schemeClr val="dk1"/>
                </a:solidFill>
                <a:highlight>
                  <a:srgbClr val="FFFFFF"/>
                </a:highlight>
              </a:rPr>
              <a:t>The End of Fun (detail)</a:t>
            </a:r>
            <a:endParaRPr sz="900">
              <a:solidFill>
                <a:schemeClr val="dk1"/>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2010</a:t>
            </a:r>
            <a:endParaRPr sz="900">
              <a:solidFill>
                <a:srgbClr val="666666"/>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84 5/8 x 50 11/16 x 98 3/8 in. (215 x 128.7 x 249.8 cm) </a:t>
            </a:r>
            <a:endParaRPr sz="900">
              <a:solidFill>
                <a:srgbClr val="666666"/>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Central vitrine: 84 13/16 x 50 3/8 x 50 3/8 in. (215.4 x 128 x 128 cm)</a:t>
            </a:r>
            <a:endParaRPr sz="900">
              <a:solidFill>
                <a:srgbClr val="666666"/>
              </a:solidFill>
              <a:highlight>
                <a:srgbClr val="FFFFFF"/>
              </a:highlight>
            </a:endParaRPr>
          </a:p>
          <a:p>
            <a:pPr marL="0" lvl="0" indent="0" algn="l" rtl="0">
              <a:spcBef>
                <a:spcPts val="0"/>
              </a:spcBef>
              <a:spcAft>
                <a:spcPts val="0"/>
              </a:spcAft>
              <a:buNone/>
            </a:pPr>
            <a:r>
              <a:rPr lang="en-GB" sz="900">
                <a:solidFill>
                  <a:srgbClr val="666666"/>
                </a:solidFill>
                <a:highlight>
                  <a:srgbClr val="FFFFFF"/>
                </a:highlight>
              </a:rPr>
              <a:t>Fibreglass, plastic and mixed media in nine vitrines</a:t>
            </a:r>
            <a:endParaRPr/>
          </a:p>
        </p:txBody>
      </p:sp>
      <p:pic>
        <p:nvPicPr>
          <p:cNvPr id="567" name="Google Shape;567;p81"/>
          <p:cNvPicPr preferRelativeResize="0"/>
          <p:nvPr/>
        </p:nvPicPr>
        <p:blipFill>
          <a:blip r:embed="rId3">
            <a:alphaModFix/>
          </a:blip>
          <a:stretch>
            <a:fillRect/>
          </a:stretch>
        </p:blipFill>
        <p:spPr>
          <a:xfrm>
            <a:off x="4817100" y="67725"/>
            <a:ext cx="4146775" cy="2765901"/>
          </a:xfrm>
          <a:prstGeom prst="rect">
            <a:avLst/>
          </a:prstGeom>
          <a:noFill/>
          <a:ln>
            <a:noFill/>
          </a:ln>
        </p:spPr>
      </p:pic>
      <p:sp>
        <p:nvSpPr>
          <p:cNvPr id="568" name="Google Shape;568;p81"/>
          <p:cNvSpPr txBox="1"/>
          <p:nvPr/>
        </p:nvSpPr>
        <p:spPr>
          <a:xfrm>
            <a:off x="188350" y="67725"/>
            <a:ext cx="4471200" cy="2701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lnSpc>
                <a:spcPct val="134000"/>
              </a:lnSpc>
              <a:spcBef>
                <a:spcPts val="0"/>
              </a:spcBef>
              <a:spcAft>
                <a:spcPts val="900"/>
              </a:spcAft>
              <a:buNone/>
            </a:pPr>
            <a:r>
              <a:rPr lang="en-GB" sz="1200"/>
              <a:t>In this film, Jake and Dinos Chapman reflect on the 'anti-realism' of their epic installation End of Fun, discussing how their 'hell' could be a universal condition, rather than any specific temporal-historical place. Highlighting the very particular method of presentation within the work – which employs meticulous glass vitrines to create a sense of physical and mental displacement – the artists discuss how the work exploits the relationship between whole and part and how it employs generic and 'bankrupt' forms in extraordinarily crafted tableaux to explore contradictory themes and emotions</a:t>
            </a:r>
            <a:r>
              <a:rPr lang="en-GB" sz="900"/>
              <a:t>.</a:t>
            </a:r>
            <a:endParaRPr sz="900"/>
          </a:p>
        </p:txBody>
      </p:sp>
      <p:sp>
        <p:nvSpPr>
          <p:cNvPr id="569" name="Google Shape;569;p81"/>
          <p:cNvSpPr txBox="1"/>
          <p:nvPr/>
        </p:nvSpPr>
        <p:spPr>
          <a:xfrm>
            <a:off x="5109725" y="4735925"/>
            <a:ext cx="3972900" cy="32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u="sng">
                <a:solidFill>
                  <a:schemeClr val="hlink"/>
                </a:solidFill>
                <a:hlinkClick r:id="rId4"/>
              </a:rPr>
              <a:t>http://whitecube.com/channel/in_the_museum/jake_dinos_chapman_on_the_end_of_fun_2012/</a:t>
            </a:r>
            <a:r>
              <a:rPr lang="en-GB" sz="1000"/>
              <a:t> </a:t>
            </a:r>
            <a:endParaRPr sz="1000"/>
          </a:p>
        </p:txBody>
      </p:sp>
      <p:pic>
        <p:nvPicPr>
          <p:cNvPr id="570" name="Google Shape;570;p81"/>
          <p:cNvPicPr preferRelativeResize="0"/>
          <p:nvPr/>
        </p:nvPicPr>
        <p:blipFill rotWithShape="1">
          <a:blip r:embed="rId5">
            <a:alphaModFix/>
          </a:blip>
          <a:srcRect t="10858" b="9706"/>
          <a:stretch/>
        </p:blipFill>
        <p:spPr>
          <a:xfrm>
            <a:off x="1654475" y="2891089"/>
            <a:ext cx="3345462" cy="2171236"/>
          </a:xfrm>
          <a:prstGeom prst="rect">
            <a:avLst/>
          </a:prstGeom>
          <a:noFill/>
          <a:ln>
            <a:noFill/>
          </a:ln>
        </p:spPr>
      </p:pic>
      <p:pic>
        <p:nvPicPr>
          <p:cNvPr id="571" name="Google Shape;571;p81"/>
          <p:cNvPicPr preferRelativeResize="0"/>
          <p:nvPr/>
        </p:nvPicPr>
        <p:blipFill>
          <a:blip r:embed="rId6">
            <a:alphaModFix/>
          </a:blip>
          <a:stretch>
            <a:fillRect/>
          </a:stretch>
        </p:blipFill>
        <p:spPr>
          <a:xfrm>
            <a:off x="75805" y="2878822"/>
            <a:ext cx="1488425" cy="2223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11700" y="34510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Picasso - </a:t>
            </a:r>
            <a:r>
              <a:rPr lang="en-GB" i="1">
                <a:solidFill>
                  <a:srgbClr val="333333"/>
                </a:solidFill>
              </a:rPr>
              <a:t>Les Demoiselles D’Avignon</a:t>
            </a:r>
            <a:r>
              <a:rPr lang="en-GB">
                <a:solidFill>
                  <a:srgbClr val="333333"/>
                </a:solidFill>
              </a:rPr>
              <a:t>, 1907</a:t>
            </a:r>
            <a:r>
              <a:rPr lang="en-GB" i="1"/>
              <a:t> </a:t>
            </a:r>
            <a:endParaRPr i="1"/>
          </a:p>
        </p:txBody>
      </p:sp>
      <p:sp>
        <p:nvSpPr>
          <p:cNvPr id="100" name="Google Shape;100;p19"/>
          <p:cNvSpPr txBox="1">
            <a:spLocks noGrp="1"/>
          </p:cNvSpPr>
          <p:nvPr>
            <p:ph type="body" idx="2"/>
          </p:nvPr>
        </p:nvSpPr>
        <p:spPr>
          <a:xfrm>
            <a:off x="4311600" y="1225225"/>
            <a:ext cx="4520700" cy="3654900"/>
          </a:xfrm>
          <a:prstGeom prst="rect">
            <a:avLst/>
          </a:prstGeom>
          <a:solidFill>
            <a:srgbClr val="FFE599"/>
          </a:solidFill>
        </p:spPr>
        <p:txBody>
          <a:bodyPr spcFirstLastPara="1" wrap="square" lIns="91425" tIns="91425" rIns="91425" bIns="91425" anchor="t" anchorCtr="0">
            <a:noAutofit/>
          </a:bodyPr>
          <a:lstStyle/>
          <a:p>
            <a:pPr marL="0" lvl="0" indent="0" algn="l" rtl="0">
              <a:lnSpc>
                <a:spcPct val="172500"/>
              </a:lnSpc>
              <a:spcBef>
                <a:spcPts val="0"/>
              </a:spcBef>
              <a:spcAft>
                <a:spcPts val="0"/>
              </a:spcAft>
              <a:buClr>
                <a:schemeClr val="dk1"/>
              </a:buClr>
              <a:buSzPts val="1100"/>
              <a:buFont typeface="Arial"/>
              <a:buNone/>
            </a:pPr>
            <a:r>
              <a:rPr lang="en-GB" b="1">
                <a:solidFill>
                  <a:srgbClr val="333333"/>
                </a:solidFill>
                <a:latin typeface="Calibri"/>
                <a:ea typeface="Calibri"/>
                <a:cs typeface="Calibri"/>
                <a:sym typeface="Calibri"/>
              </a:rPr>
              <a:t>Les Demoiselles D’Avignon: </a:t>
            </a:r>
            <a:r>
              <a:rPr lang="en-GB">
                <a:solidFill>
                  <a:srgbClr val="333333"/>
                </a:solidFill>
                <a:latin typeface="Calibri"/>
                <a:ea typeface="Calibri"/>
                <a:cs typeface="Calibri"/>
                <a:sym typeface="Calibri"/>
              </a:rPr>
              <a:t>Depicting five prostitutes in a disconcerting manner surrounded by a savage aura of primitivism, Picasso’s infamous painting evoked controversial anger from the public and critics alike. People found the painting grotesque in its painterly flatness, geometric deconstruction of the figure, and in the unflattering manner in which the women were portrayed.</a:t>
            </a:r>
            <a:endParaRPr>
              <a:solidFill>
                <a:srgbClr val="333333"/>
              </a:solidFill>
              <a:latin typeface="Calibri"/>
              <a:ea typeface="Calibri"/>
              <a:cs typeface="Calibri"/>
              <a:sym typeface="Calibri"/>
            </a:endParaRPr>
          </a:p>
          <a:p>
            <a:pPr marL="0" lvl="0" indent="0" algn="l" rtl="0">
              <a:lnSpc>
                <a:spcPct val="172500"/>
              </a:lnSpc>
              <a:spcBef>
                <a:spcPts val="0"/>
              </a:spcBef>
              <a:spcAft>
                <a:spcPts val="0"/>
              </a:spcAft>
              <a:buClr>
                <a:schemeClr val="dk1"/>
              </a:buClr>
              <a:buSzPts val="1100"/>
              <a:buFont typeface="Arial"/>
              <a:buNone/>
            </a:pPr>
            <a:endParaRPr>
              <a:solidFill>
                <a:srgbClr val="333333"/>
              </a:solidFill>
              <a:latin typeface="Calibri"/>
              <a:ea typeface="Calibri"/>
              <a:cs typeface="Calibri"/>
              <a:sym typeface="Calibri"/>
            </a:endParaRPr>
          </a:p>
          <a:p>
            <a:pPr marL="0" lvl="0" indent="0" algn="l" rtl="0">
              <a:lnSpc>
                <a:spcPct val="172500"/>
              </a:lnSpc>
              <a:spcBef>
                <a:spcPts val="0"/>
              </a:spcBef>
              <a:spcAft>
                <a:spcPts val="0"/>
              </a:spcAft>
              <a:buClr>
                <a:schemeClr val="dk1"/>
              </a:buClr>
              <a:buSzPts val="1100"/>
              <a:buFont typeface="Arial"/>
              <a:buNone/>
            </a:pPr>
            <a:r>
              <a:rPr lang="en-GB">
                <a:solidFill>
                  <a:srgbClr val="333333"/>
                </a:solidFill>
                <a:latin typeface="Calibri"/>
                <a:ea typeface="Calibri"/>
                <a:cs typeface="Calibri"/>
                <a:sym typeface="Calibri"/>
              </a:rPr>
              <a:t>Pablo Picasso, </a:t>
            </a:r>
            <a:r>
              <a:rPr lang="en-GB" i="1">
                <a:solidFill>
                  <a:srgbClr val="333333"/>
                </a:solidFill>
                <a:latin typeface="Calibri"/>
                <a:ea typeface="Calibri"/>
                <a:cs typeface="Calibri"/>
                <a:sym typeface="Calibri"/>
              </a:rPr>
              <a:t>Les Demoiselles D’Avignon, </a:t>
            </a:r>
            <a:r>
              <a:rPr lang="en-GB">
                <a:solidFill>
                  <a:srgbClr val="333333"/>
                </a:solidFill>
                <a:latin typeface="Calibri"/>
                <a:ea typeface="Calibri"/>
                <a:cs typeface="Calibri"/>
                <a:sym typeface="Calibri"/>
              </a:rPr>
              <a:t>1907, oil on canvas</a:t>
            </a:r>
            <a:endParaRPr>
              <a:solidFill>
                <a:srgbClr val="333333"/>
              </a:solidFill>
              <a:latin typeface="Calibri"/>
              <a:ea typeface="Calibri"/>
              <a:cs typeface="Calibri"/>
              <a:sym typeface="Calibri"/>
            </a:endParaRPr>
          </a:p>
          <a:p>
            <a:pPr marL="0" lvl="0" indent="0" algn="l" rtl="0">
              <a:spcBef>
                <a:spcPts val="0"/>
              </a:spcBef>
              <a:spcAft>
                <a:spcPts val="1600"/>
              </a:spcAft>
              <a:buNone/>
            </a:pPr>
            <a:endParaRPr/>
          </a:p>
        </p:txBody>
      </p:sp>
      <p:pic>
        <p:nvPicPr>
          <p:cNvPr id="101" name="Google Shape;101;p19" descr="Image"/>
          <p:cNvPicPr preferRelativeResize="0"/>
          <p:nvPr/>
        </p:nvPicPr>
        <p:blipFill>
          <a:blip r:embed="rId3">
            <a:alphaModFix/>
          </a:blip>
          <a:stretch>
            <a:fillRect/>
          </a:stretch>
        </p:blipFill>
        <p:spPr>
          <a:xfrm>
            <a:off x="407325" y="1145063"/>
            <a:ext cx="3648300" cy="38152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82" descr="Watch the artist duo with a flair for the bizarre, Jake and Dinos Chapman, on moulding set symbols into something quite surprising, how Ronald McDonald ended up becoming a pariah, and why they prefer to offend rather than create taste.&#10;&#10;Ronald McDonald started out as an idealistic libertarian, because he offered cheap food to people who could not afford it. With time, however, the image of McDonald changed radically, and he became “the clown who lost his humour – and also responsible for the end of the world.” The irony of this drastic change is of great interest to Jake and Dinos Chapman, who like to take generic icons – such as smileys and swastikas – and twist them until they break: “We are overloading these symbolic icons to a point where they can no longer say anything.”&#10;&#10;“If you add funny puppy dogs over an image of someone being tortured, then in a sense what we’re doing is that we’re asking whether the pathos of the Goya work can be taken seriously,” says Jake Chapman about their approach to Francisco Goya to whose surreal and dark paintings, brim-full of pathos, they add unexpected elements. The brothers argue that by “rectifying” works by such a revered artist they also “convert the pathos of Goya into something much more pessimistic and cynical, and much more brutally undermining.”&#10;&#10;Iakovos “Jake” (b. 1966) and Konstantinos “Dinos” (b. 1962) are English visual artists, often known as the Chapman Brothers, who began their collaboration in 1991. The brothers often use plastic models or fibreglass mannequins in their work, exploring the theme of the anatomical and pornographic grotesque. They are known for their deliberately shocking and controversial subject matter, including the series of works featured in this video, which appropriated 13 original watercolours by Adolf Hitler, to which they had added hippie motifs: ‘If Hitler Had Been a Hippy How Happy Would We Be’ (White Cube, 2008). Similarly, they had previously manipulated a selection of Spanish painter Francisco Goya’s drawings in the series ‘The Disaster of War’ (1999) with chilling and sometimes comic effect. They have exhibited extensively, including solo shows at Tate Britain (2007), Kunsthaus Bregenz (2005) and PS1 Contemporary Art Center, New York (2000). Both live and work in London.&#10;&#10;For more about Jake and Dinos Chapman see here: http://jakeanddinoschapman.com/everything/&#10;&#10;Jake and Dinos Chapman were interviewed by Christian Lund at David Risley Gallery, Copenhagen in connection to the exhibition ‘Come, Hell or High Water’ in November 2014.&#10;&#10;Camera: Nikolaj Jungersen&#10;Edited by: Roxanne Bagheshirin Lærkesen&#10;Produced by: Christian Lund&#10;Copyright: Louisiana Channel, Louisiana Museum of Modern Art, 2015&#10;&#10;Supported by Nordea-fonden" title="Jake and Dinos Chapman Interview: Offending Taste">
            <a:hlinkClick r:id="rId3"/>
          </p:cNvPr>
          <p:cNvPicPr preferRelativeResize="0"/>
          <p:nvPr/>
        </p:nvPicPr>
        <p:blipFill>
          <a:blip r:embed="rId4">
            <a:alphaModFix/>
          </a:blip>
          <a:stretch>
            <a:fillRect/>
          </a:stretch>
        </p:blipFill>
        <p:spPr>
          <a:xfrm>
            <a:off x="152400" y="152400"/>
            <a:ext cx="6521626" cy="4891225"/>
          </a:xfrm>
          <a:prstGeom prst="rect">
            <a:avLst/>
          </a:prstGeom>
          <a:noFill/>
          <a:ln>
            <a:noFill/>
          </a:ln>
        </p:spPr>
      </p:pic>
      <p:sp>
        <p:nvSpPr>
          <p:cNvPr id="577" name="Google Shape;577;p82"/>
          <p:cNvSpPr txBox="1"/>
          <p:nvPr/>
        </p:nvSpPr>
        <p:spPr>
          <a:xfrm>
            <a:off x="6803900" y="3021175"/>
            <a:ext cx="2197200" cy="199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500">
                <a:solidFill>
                  <a:schemeClr val="dk1"/>
                </a:solidFill>
                <a:highlight>
                  <a:srgbClr val="FFFFFF"/>
                </a:highlight>
                <a:latin typeface="Roboto"/>
                <a:ea typeface="Roboto"/>
                <a:cs typeface="Roboto"/>
                <a:sym typeface="Roboto"/>
              </a:rPr>
              <a:t>Jake and Dinos Chapman Interview: Offending Taste</a:t>
            </a:r>
            <a:endParaRPr sz="150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r>
              <a:rPr lang="en-GB"/>
              <a:t>4:59</a:t>
            </a:r>
            <a:endParaRPr/>
          </a:p>
          <a:p>
            <a:pPr marL="0" lvl="0" indent="0" algn="l" rtl="0">
              <a:spcBef>
                <a:spcPts val="0"/>
              </a:spcBef>
              <a:spcAft>
                <a:spcPts val="0"/>
              </a:spcAft>
              <a:buNone/>
            </a:pPr>
            <a:r>
              <a:rPr lang="en-GB"/>
              <a:t>WARNING: LAST 20 Seconds - graphic artworks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3"/>
          <p:cNvSpPr txBox="1">
            <a:spLocks noGrp="1"/>
          </p:cNvSpPr>
          <p:nvPr>
            <p:ph type="body" idx="1"/>
          </p:nvPr>
        </p:nvSpPr>
        <p:spPr>
          <a:xfrm>
            <a:off x="6849250" y="864400"/>
            <a:ext cx="2294700" cy="2693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WHAT DO ARTISTS DO ALL DAY? 1of2 JAKE AND DINOS CHAPMAN</a:t>
            </a:r>
            <a:endParaRPr/>
          </a:p>
        </p:txBody>
      </p:sp>
      <p:pic>
        <p:nvPicPr>
          <p:cNvPr id="583" name="Google Shape;583;p83" descr="https://www.youtube.com/watch?v=p_8iOGZR5W8&amp;index=33&amp;list=PLM4S2hGZDSE4645tTLQ-q0CGiR4eSFlBW&#10;First broadcast: Nov 2014.&#10;Episode 17/17 Jake and Dinos Chapman have built an international reputation with their provocative, morally unsettling art. From grotesque childlike mannequins with misplaced genitalia to apocalyptic dioramas of decapitated Nazi soldiers, their work has shocked and challenged audiences around the world.&#10;&#10;This film follows the brothers as they prepare for a new show in their home town of Hastings, which will include some new works expected to generate controversy. We see them at work in their London studio, overseeing the painstaking, handcrafted work on their 'hellscape' installations, discussing their defaced Goya prints and new pieces including One Day You Will No Longer Be Loved, a series of old portraits they've sourced from junk shops and given a Chapman Brothers makeover.&#10;&#10;We discover who does what in this artistic partnership and hear their views on the criticism they have faced. As they return to Hastings to open the exhibition, we find out how they feel to be bringing their art home." title="1/2 Jake And Dinos Chapman - What Do Artists Do All Day ?">
            <a:hlinkClick r:id="rId3"/>
          </p:cNvPr>
          <p:cNvPicPr preferRelativeResize="0"/>
          <p:nvPr/>
        </p:nvPicPr>
        <p:blipFill>
          <a:blip r:embed="rId4">
            <a:alphaModFix/>
          </a:blip>
          <a:stretch>
            <a:fillRect/>
          </a:stretch>
        </p:blipFill>
        <p:spPr>
          <a:xfrm>
            <a:off x="974175" y="46875"/>
            <a:ext cx="5875067" cy="4406300"/>
          </a:xfrm>
          <a:prstGeom prst="rect">
            <a:avLst/>
          </a:prstGeom>
          <a:noFill/>
          <a:ln>
            <a:noFill/>
          </a:ln>
        </p:spPr>
      </p:pic>
      <p:sp>
        <p:nvSpPr>
          <p:cNvPr id="584" name="Google Shape;584;p83"/>
          <p:cNvSpPr txBox="1"/>
          <p:nvPr/>
        </p:nvSpPr>
        <p:spPr>
          <a:xfrm>
            <a:off x="4375375" y="4453175"/>
            <a:ext cx="4675800" cy="74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u="sng">
                <a:solidFill>
                  <a:schemeClr val="hlink"/>
                </a:solidFill>
                <a:hlinkClick r:id="rId5"/>
              </a:rPr>
              <a:t>https://www.youtube.com/watch?v=p_8iOGZR5W8</a:t>
            </a:r>
            <a:r>
              <a:rPr lang="en-GB"/>
              <a:t> </a:t>
            </a:r>
            <a:endParaRPr/>
          </a:p>
        </p:txBody>
      </p:sp>
      <p:sp>
        <p:nvSpPr>
          <p:cNvPr id="585" name="Google Shape;585;p83"/>
          <p:cNvSpPr txBox="1"/>
          <p:nvPr/>
        </p:nvSpPr>
        <p:spPr>
          <a:xfrm>
            <a:off x="6991175" y="3445650"/>
            <a:ext cx="2072400" cy="98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980000"/>
                </a:solidFill>
              </a:rPr>
              <a:t>Language and Imagery warning</a:t>
            </a:r>
            <a:endParaRPr>
              <a:solidFill>
                <a:srgbClr val="98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84"/>
          <p:cNvSpPr txBox="1">
            <a:spLocks noGrp="1"/>
          </p:cNvSpPr>
          <p:nvPr>
            <p:ph type="body" idx="1"/>
          </p:nvPr>
        </p:nvSpPr>
        <p:spPr>
          <a:xfrm>
            <a:off x="6678800" y="504675"/>
            <a:ext cx="2148600" cy="274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a:t>WHAT DO ARTISTS DO ALL DAY? 2of2 JAKE AND DINOS CHAPMAN</a:t>
            </a:r>
            <a:endParaRPr/>
          </a:p>
          <a:p>
            <a:pPr marL="0" lvl="0" indent="0" algn="l" rtl="0">
              <a:spcBef>
                <a:spcPts val="0"/>
              </a:spcBef>
              <a:spcAft>
                <a:spcPts val="0"/>
              </a:spcAft>
              <a:buNone/>
            </a:pPr>
            <a:endParaRPr/>
          </a:p>
        </p:txBody>
      </p:sp>
      <p:pic>
        <p:nvPicPr>
          <p:cNvPr id="591" name="Google Shape;591;p84" descr="First broadcast: Nov 2014.&#10;Episode 17/17 Jake and Dinos Chapman have built an international reputation with their provocative, morally unsettling art. From grotesque childlike mannequins with misplaced genitalia to apocalyptic dioramas of decapitated Nazi soldiers, their work has shocked and challenged audiences around the world.&#10;&#10;This film follows the brothers as they prepare for a new show in their home town of Hastings, which will include some new works expected to generate controversy. We see them at work in their London studio, overseeing the painstaking, handcrafted work on their 'hellscape' installations, discussing their defaced Goya prints and new pieces including One Day You Will No Longer Be Loved, a series of old portraits they've sourced from junk shops and given a Chapman Brothers makeover.&#10;&#10;We discover who does what in this artistic partnership and hear their views on the criticism they have faced. As they return to Hastings to open the exhibition, we find out how they feel to be bringing their art home." title="2/2 Jake And Dinos Chapman - What Do Artists Do All Day ?">
            <a:hlinkClick r:id="rId3"/>
          </p:cNvPr>
          <p:cNvPicPr preferRelativeResize="0"/>
          <p:nvPr/>
        </p:nvPicPr>
        <p:blipFill>
          <a:blip r:embed="rId4">
            <a:alphaModFix/>
          </a:blip>
          <a:stretch>
            <a:fillRect/>
          </a:stretch>
        </p:blipFill>
        <p:spPr>
          <a:xfrm>
            <a:off x="834900" y="0"/>
            <a:ext cx="5687500" cy="4265625"/>
          </a:xfrm>
          <a:prstGeom prst="rect">
            <a:avLst/>
          </a:prstGeom>
          <a:noFill/>
          <a:ln>
            <a:noFill/>
          </a:ln>
        </p:spPr>
      </p:pic>
      <p:sp>
        <p:nvSpPr>
          <p:cNvPr id="592" name="Google Shape;592;p84"/>
          <p:cNvSpPr txBox="1"/>
          <p:nvPr/>
        </p:nvSpPr>
        <p:spPr>
          <a:xfrm>
            <a:off x="0" y="4200350"/>
            <a:ext cx="4588200" cy="90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u="sng">
                <a:solidFill>
                  <a:schemeClr val="hlink"/>
                </a:solidFill>
                <a:hlinkClick r:id="rId5"/>
              </a:rPr>
              <a:t>https://www.youtube.com/watch?v=5I19W3JRgDs</a:t>
            </a:r>
            <a:r>
              <a:rPr lang="en-GB"/>
              <a:t> </a:t>
            </a:r>
            <a:endParaRPr/>
          </a:p>
        </p:txBody>
      </p:sp>
      <p:sp>
        <p:nvSpPr>
          <p:cNvPr id="593" name="Google Shape;593;p84"/>
          <p:cNvSpPr txBox="1"/>
          <p:nvPr/>
        </p:nvSpPr>
        <p:spPr>
          <a:xfrm>
            <a:off x="6991175" y="3445650"/>
            <a:ext cx="2072400" cy="98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980000"/>
                </a:solidFill>
              </a:rPr>
              <a:t>Language and Imagery warning</a:t>
            </a:r>
            <a:endParaRPr>
              <a:solidFill>
                <a:srgbClr val="98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85"/>
          <p:cNvSpPr txBox="1">
            <a:spLocks noGrp="1"/>
          </p:cNvSpPr>
          <p:nvPr>
            <p:ph type="body" idx="4294967295"/>
          </p:nvPr>
        </p:nvSpPr>
        <p:spPr>
          <a:xfrm>
            <a:off x="0" y="0"/>
            <a:ext cx="5188500" cy="462000"/>
          </a:xfrm>
          <a:prstGeom prst="rect">
            <a:avLst/>
          </a:prstGeom>
          <a:solidFill>
            <a:srgbClr val="C27BA0"/>
          </a:solidFill>
        </p:spPr>
        <p:txBody>
          <a:bodyPr spcFirstLastPara="1" wrap="square" lIns="91425" tIns="91425" rIns="91425" bIns="91425" anchor="t" anchorCtr="0">
            <a:noAutofit/>
          </a:bodyPr>
          <a:lstStyle/>
          <a:p>
            <a:pPr marL="0" lvl="0" indent="0" algn="l" rtl="0">
              <a:spcBef>
                <a:spcPts val="0"/>
              </a:spcBef>
              <a:spcAft>
                <a:spcPts val="1600"/>
              </a:spcAft>
              <a:buNone/>
            </a:pPr>
            <a:r>
              <a:rPr lang="en-GB" b="1"/>
              <a:t>Group Activity - SOLO Hexagons</a:t>
            </a:r>
            <a:endParaRPr b="1"/>
          </a:p>
        </p:txBody>
      </p:sp>
      <p:pic>
        <p:nvPicPr>
          <p:cNvPr id="599" name="Google Shape;599;p85" descr="How to use SOLO Hexagons for &quot;systems thinking&quot; using HookED SOLO Explain causes Map animation. SOLO Relational Task. What is the connection?&#10;&#10;Hook, P. (2015). First steps with SOLO Taxonomy. Applying the model in your classroom. Essential Resources Educational Publishers Limited. New Zealand.&#10;&#10;Generate questions for the SOLO Hexagons Map with the SOLO Question iPad App https://itunes.apple.com/us/app/quest... &#10;&#10;Hook Education Ltd. www.pamhook.com Animation by Nick Denton http://cargocollective.com/nickdenton" title="How to make connections using SOLO Taxonomy HEXAGONS - HookED">
            <a:hlinkClick r:id="rId3"/>
          </p:cNvPr>
          <p:cNvPicPr preferRelativeResize="0"/>
          <p:nvPr/>
        </p:nvPicPr>
        <p:blipFill>
          <a:blip r:embed="rId4">
            <a:alphaModFix/>
          </a:blip>
          <a:stretch>
            <a:fillRect/>
          </a:stretch>
        </p:blipFill>
        <p:spPr>
          <a:xfrm>
            <a:off x="5135867" y="2137400"/>
            <a:ext cx="4008133" cy="3006100"/>
          </a:xfrm>
          <a:prstGeom prst="rect">
            <a:avLst/>
          </a:prstGeom>
          <a:noFill/>
          <a:ln>
            <a:noFill/>
          </a:ln>
        </p:spPr>
      </p:pic>
      <p:pic>
        <p:nvPicPr>
          <p:cNvPr id="600" name="Google Shape;600;p85"/>
          <p:cNvPicPr preferRelativeResize="0"/>
          <p:nvPr/>
        </p:nvPicPr>
        <p:blipFill>
          <a:blip r:embed="rId5">
            <a:alphaModFix/>
          </a:blip>
          <a:stretch>
            <a:fillRect/>
          </a:stretch>
        </p:blipFill>
        <p:spPr>
          <a:xfrm>
            <a:off x="2961350" y="2087450"/>
            <a:ext cx="2069875" cy="3006100"/>
          </a:xfrm>
          <a:prstGeom prst="rect">
            <a:avLst/>
          </a:prstGeom>
          <a:noFill/>
          <a:ln>
            <a:noFill/>
          </a:ln>
        </p:spPr>
      </p:pic>
      <p:sp>
        <p:nvSpPr>
          <p:cNvPr id="601" name="Google Shape;601;p85"/>
          <p:cNvSpPr txBox="1"/>
          <p:nvPr/>
        </p:nvSpPr>
        <p:spPr>
          <a:xfrm>
            <a:off x="0" y="461925"/>
            <a:ext cx="5188500" cy="1572900"/>
          </a:xfrm>
          <a:prstGeom prst="rect">
            <a:avLst/>
          </a:prstGeom>
          <a:solidFill>
            <a:schemeClr val="accent6"/>
          </a:solid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GB"/>
              <a:t>In groups, unpack the work of the Delvoye, Sierra and Chapman Brothers. Consider the BIG ideas inherent in their practice. Refer to specific artworks and instances.</a:t>
            </a:r>
            <a:endParaRPr/>
          </a:p>
          <a:p>
            <a:pPr marL="457200" lvl="0" indent="-317500" algn="l" rtl="0">
              <a:spcBef>
                <a:spcPts val="0"/>
              </a:spcBef>
              <a:spcAft>
                <a:spcPts val="0"/>
              </a:spcAft>
              <a:buSzPts val="1400"/>
              <a:buChar char="●"/>
            </a:pPr>
            <a:r>
              <a:rPr lang="en-GB"/>
              <a:t>On each hexagon, write ONE idea, theory, artwork, concept.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02" name="Google Shape;602;p85"/>
          <p:cNvSpPr txBox="1"/>
          <p:nvPr/>
        </p:nvSpPr>
        <p:spPr>
          <a:xfrm>
            <a:off x="0" y="2262600"/>
            <a:ext cx="2502000" cy="2880900"/>
          </a:xfrm>
          <a:prstGeom prst="rect">
            <a:avLst/>
          </a:prstGeom>
          <a:solidFill>
            <a:schemeClr val="accent5"/>
          </a:solidFill>
          <a:ln>
            <a:noFill/>
          </a:ln>
        </p:spPr>
        <p:txBody>
          <a:bodyPr spcFirstLastPara="1" wrap="square" lIns="91425" tIns="91425" rIns="91425" bIns="91425" anchor="ctr" anchorCtr="0">
            <a:noAutofit/>
          </a:bodyPr>
          <a:lstStyle/>
          <a:p>
            <a:pPr marL="457200" lvl="0" indent="-317500" algn="l" rtl="0">
              <a:spcBef>
                <a:spcPts val="0"/>
              </a:spcBef>
              <a:spcAft>
                <a:spcPts val="0"/>
              </a:spcAft>
              <a:buClr>
                <a:schemeClr val="dk1"/>
              </a:buClr>
              <a:buSzPts val="1400"/>
              <a:buChar char="●"/>
            </a:pPr>
            <a:r>
              <a:rPr lang="en-GB">
                <a:solidFill>
                  <a:schemeClr val="dk1"/>
                </a:solidFill>
              </a:rPr>
              <a:t>You will then create a MAP, where you identify connections and relationships between the hexagons, by placing them next to each other. </a:t>
            </a:r>
            <a:endParaRPr>
              <a:solidFill>
                <a:schemeClr val="dk1"/>
              </a:solidFill>
            </a:endParaRPr>
          </a:p>
          <a:p>
            <a:pPr marL="457200" lvl="0" indent="-317500" algn="l" rtl="0">
              <a:spcBef>
                <a:spcPts val="0"/>
              </a:spcBef>
              <a:spcAft>
                <a:spcPts val="0"/>
              </a:spcAft>
              <a:buClr>
                <a:schemeClr val="dk1"/>
              </a:buClr>
              <a:buSzPts val="1400"/>
              <a:buChar char="●"/>
            </a:pPr>
            <a:r>
              <a:rPr lang="en-GB">
                <a:solidFill>
                  <a:schemeClr val="dk1"/>
                </a:solidFill>
              </a:rPr>
              <a:t>You need to identify CONNECTIONS and RELATIONSHIPS between the three artists practice. </a:t>
            </a:r>
            <a:endParaRPr>
              <a:solidFill>
                <a:schemeClr val="dk1"/>
              </a:solidFill>
            </a:endParaRPr>
          </a:p>
        </p:txBody>
      </p:sp>
      <p:sp>
        <p:nvSpPr>
          <p:cNvPr id="603" name="Google Shape;603;p85"/>
          <p:cNvSpPr/>
          <p:nvPr/>
        </p:nvSpPr>
        <p:spPr>
          <a:xfrm>
            <a:off x="5530500" y="162300"/>
            <a:ext cx="3613500" cy="1872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t>This is a GROUP task, it is about COLLABORATION and DISCUSSION. </a:t>
            </a:r>
            <a:endParaRPr b="1"/>
          </a:p>
          <a:p>
            <a:pPr marL="0" lvl="0" indent="0" algn="ctr" rtl="0">
              <a:spcBef>
                <a:spcPts val="0"/>
              </a:spcBef>
              <a:spcAft>
                <a:spcPts val="0"/>
              </a:spcAft>
              <a:buNone/>
            </a:pPr>
            <a:r>
              <a:rPr lang="en-GB" b="1"/>
              <a:t>Don’t stick down until you’ve organised the whole map!</a:t>
            </a:r>
            <a:endParaRPr b="1"/>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86"/>
          <p:cNvSpPr txBox="1">
            <a:spLocks noGrp="1"/>
          </p:cNvSpPr>
          <p:nvPr>
            <p:ph type="body" idx="1"/>
          </p:nvPr>
        </p:nvSpPr>
        <p:spPr>
          <a:xfrm>
            <a:off x="199350" y="6728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Explain how Wim Delvoye and Santiago Sierra actively seek to challenge, subvert or overthrow canonical art principles and audience values. Refer to the two artworks below in your response. </a:t>
            </a:r>
            <a:endParaRPr u="sng">
              <a:latin typeface="Calibri"/>
              <a:ea typeface="Calibri"/>
              <a:cs typeface="Calibri"/>
              <a:sym typeface="Calibri"/>
            </a:endParaRPr>
          </a:p>
          <a:p>
            <a:pPr marL="0" lvl="0" indent="0" algn="l" rtl="0">
              <a:spcBef>
                <a:spcPts val="1600"/>
              </a:spcBef>
              <a:spcAft>
                <a:spcPts val="1600"/>
              </a:spcAft>
              <a:buNone/>
            </a:pPr>
            <a:r>
              <a:rPr lang="en-GB"/>
              <a:t> </a:t>
            </a:r>
            <a:endParaRPr/>
          </a:p>
        </p:txBody>
      </p:sp>
      <p:sp>
        <p:nvSpPr>
          <p:cNvPr id="609" name="Google Shape;609;p86"/>
          <p:cNvSpPr txBox="1">
            <a:spLocks noGrp="1"/>
          </p:cNvSpPr>
          <p:nvPr>
            <p:ph type="title"/>
          </p:nvPr>
        </p:nvSpPr>
        <p:spPr>
          <a:xfrm>
            <a:off x="0" y="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Short Answer Questions</a:t>
            </a:r>
            <a:endParaRPr/>
          </a:p>
        </p:txBody>
      </p:sp>
      <p:pic>
        <p:nvPicPr>
          <p:cNvPr id="610" name="Google Shape;610;p86"/>
          <p:cNvPicPr preferRelativeResize="0"/>
          <p:nvPr/>
        </p:nvPicPr>
        <p:blipFill rotWithShape="1">
          <a:blip r:embed="rId3">
            <a:alphaModFix/>
          </a:blip>
          <a:srcRect l="5071" t="10762" r="14048" b="10105"/>
          <a:stretch/>
        </p:blipFill>
        <p:spPr>
          <a:xfrm>
            <a:off x="62000" y="2176525"/>
            <a:ext cx="2721975" cy="1997475"/>
          </a:xfrm>
          <a:prstGeom prst="rect">
            <a:avLst/>
          </a:prstGeom>
          <a:noFill/>
          <a:ln>
            <a:noFill/>
          </a:ln>
        </p:spPr>
      </p:pic>
      <p:sp>
        <p:nvSpPr>
          <p:cNvPr id="611" name="Google Shape;611;p86"/>
          <p:cNvSpPr txBox="1"/>
          <p:nvPr/>
        </p:nvSpPr>
        <p:spPr>
          <a:xfrm>
            <a:off x="311700" y="4296650"/>
            <a:ext cx="3024000" cy="6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i="1"/>
              <a:t>Snowwhite</a:t>
            </a:r>
            <a:r>
              <a:rPr lang="en-GB" sz="1200"/>
              <a:t>, 2005. Wim Delvoye.</a:t>
            </a:r>
            <a:endParaRPr sz="1200"/>
          </a:p>
          <a:p>
            <a:pPr marL="0" lvl="0" indent="0" algn="l" rtl="0">
              <a:spcBef>
                <a:spcPts val="0"/>
              </a:spcBef>
              <a:spcAft>
                <a:spcPts val="0"/>
              </a:spcAft>
              <a:buNone/>
            </a:pPr>
            <a:r>
              <a:rPr lang="en-GB" sz="1200"/>
              <a:t>Tattooed pig skin on polyester mould.</a:t>
            </a:r>
            <a:endParaRPr sz="1200"/>
          </a:p>
        </p:txBody>
      </p:sp>
      <p:pic>
        <p:nvPicPr>
          <p:cNvPr id="612" name="Google Shape;612;p86"/>
          <p:cNvPicPr preferRelativeResize="0"/>
          <p:nvPr/>
        </p:nvPicPr>
        <p:blipFill>
          <a:blip r:embed="rId4">
            <a:alphaModFix/>
          </a:blip>
          <a:stretch>
            <a:fillRect/>
          </a:stretch>
        </p:blipFill>
        <p:spPr>
          <a:xfrm>
            <a:off x="4850875" y="1465025"/>
            <a:ext cx="4064525" cy="2830400"/>
          </a:xfrm>
          <a:prstGeom prst="rect">
            <a:avLst/>
          </a:prstGeom>
          <a:noFill/>
          <a:ln>
            <a:noFill/>
          </a:ln>
        </p:spPr>
      </p:pic>
      <p:sp>
        <p:nvSpPr>
          <p:cNvPr id="613" name="Google Shape;613;p86"/>
          <p:cNvSpPr txBox="1"/>
          <p:nvPr/>
        </p:nvSpPr>
        <p:spPr>
          <a:xfrm>
            <a:off x="4812000" y="4423375"/>
            <a:ext cx="4103400" cy="51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200"/>
              <a:t>8-Foot Line Tattooed on Six Remunerated People,</a:t>
            </a:r>
            <a:endParaRPr sz="1200"/>
          </a:p>
          <a:p>
            <a:pPr marL="0" lvl="0" indent="0" algn="l" rtl="0">
              <a:spcBef>
                <a:spcPts val="0"/>
              </a:spcBef>
              <a:spcAft>
                <a:spcPts val="0"/>
              </a:spcAft>
              <a:buNone/>
            </a:pPr>
            <a:r>
              <a:rPr lang="en-GB" sz="1200"/>
              <a:t>1999. Santiago Sierra.</a:t>
            </a:r>
            <a:endParaRPr sz="1200"/>
          </a:p>
          <a:p>
            <a:pPr marL="0" lvl="0" indent="0" algn="l" rtl="0">
              <a:spcBef>
                <a:spcPts val="0"/>
              </a:spcBef>
              <a:spcAft>
                <a:spcPts val="0"/>
              </a:spcAft>
              <a:buNone/>
            </a:pPr>
            <a:r>
              <a:rPr lang="en-GB" sz="1200"/>
              <a:t>Black &amp; White Photograph.</a:t>
            </a:r>
            <a:endParaRPr sz="1200"/>
          </a:p>
          <a:p>
            <a:pPr marL="0" lvl="0" indent="0" algn="l" rtl="0">
              <a:spcBef>
                <a:spcPts val="0"/>
              </a:spcBef>
              <a:spcAft>
                <a:spcPts val="0"/>
              </a:spcAft>
              <a:buNone/>
            </a:pPr>
            <a:endParaRPr sz="12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8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Short Answer Questions</a:t>
            </a:r>
            <a:endParaRPr/>
          </a:p>
        </p:txBody>
      </p:sp>
      <p:sp>
        <p:nvSpPr>
          <p:cNvPr id="619" name="Google Shape;619;p87"/>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Explain how the artworks of Wim </a:t>
            </a:r>
            <a:r>
              <a:rPr lang="en-GB" dirty="0" err="1"/>
              <a:t>Delvoye</a:t>
            </a:r>
            <a:r>
              <a:rPr lang="en-GB" dirty="0"/>
              <a:t> and Santiago Sierra explore relationships between  the audience and the artwork. </a:t>
            </a:r>
            <a:endParaRPr dirty="0"/>
          </a:p>
          <a:p>
            <a:pPr marL="0" lvl="0" indent="0" algn="l" rtl="0">
              <a:spcBef>
                <a:spcPts val="1600"/>
              </a:spcBef>
              <a:spcAft>
                <a:spcPts val="1600"/>
              </a:spcAft>
              <a:buNone/>
            </a:pPr>
            <a:r>
              <a:rPr lang="en-GB" dirty="0"/>
              <a:t>Refer to one artwork from each artist in your response. </a:t>
            </a: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8"/>
          <p:cNvSpPr txBox="1">
            <a:spLocks noGrp="1"/>
          </p:cNvSpPr>
          <p:nvPr>
            <p:ph type="title"/>
          </p:nvPr>
        </p:nvSpPr>
        <p:spPr>
          <a:xfrm>
            <a:off x="0" y="0"/>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Short Answer Questions</a:t>
            </a:r>
            <a:endParaRPr/>
          </a:p>
        </p:txBody>
      </p:sp>
      <p:sp>
        <p:nvSpPr>
          <p:cNvPr id="625" name="Google Shape;625;p88"/>
          <p:cNvSpPr txBox="1">
            <a:spLocks noGrp="1"/>
          </p:cNvSpPr>
          <p:nvPr>
            <p:ph type="body" idx="1"/>
          </p:nvPr>
        </p:nvSpPr>
        <p:spPr>
          <a:xfrm>
            <a:off x="0" y="6759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Analyse the postmodern practice of the Chapman Brothers, referring to the ways in which they use appropriation, representation and symbolism.</a:t>
            </a:r>
            <a:endParaRPr/>
          </a:p>
          <a:p>
            <a:pPr marL="0" lvl="0" indent="0" algn="l" rtl="0">
              <a:spcBef>
                <a:spcPts val="1600"/>
              </a:spcBef>
              <a:spcAft>
                <a:spcPts val="1600"/>
              </a:spcAft>
              <a:buNone/>
            </a:pPr>
            <a:r>
              <a:rPr lang="en-GB"/>
              <a:t>Refer to the artworks below.</a:t>
            </a:r>
            <a:endParaRPr/>
          </a:p>
        </p:txBody>
      </p:sp>
      <p:pic>
        <p:nvPicPr>
          <p:cNvPr id="626" name="Google Shape;626;p88"/>
          <p:cNvPicPr preferRelativeResize="0"/>
          <p:nvPr/>
        </p:nvPicPr>
        <p:blipFill>
          <a:blip r:embed="rId3">
            <a:alphaModFix/>
          </a:blip>
          <a:stretch>
            <a:fillRect/>
          </a:stretch>
        </p:blipFill>
        <p:spPr>
          <a:xfrm>
            <a:off x="61996" y="1857725"/>
            <a:ext cx="3198200" cy="2446850"/>
          </a:xfrm>
          <a:prstGeom prst="rect">
            <a:avLst/>
          </a:prstGeom>
          <a:noFill/>
          <a:ln>
            <a:noFill/>
          </a:ln>
        </p:spPr>
      </p:pic>
      <p:sp>
        <p:nvSpPr>
          <p:cNvPr id="627" name="Google Shape;627;p88"/>
          <p:cNvSpPr txBox="1"/>
          <p:nvPr/>
        </p:nvSpPr>
        <p:spPr>
          <a:xfrm>
            <a:off x="0" y="4304567"/>
            <a:ext cx="2946600" cy="83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dirty="0">
                <a:solidFill>
                  <a:schemeClr val="dk1"/>
                </a:solidFill>
                <a:highlight>
                  <a:srgbClr val="FFFFFF"/>
                </a:highlight>
              </a:rPr>
              <a:t>Insult to Injury (detail)</a:t>
            </a:r>
            <a:endParaRPr sz="900" dirty="0">
              <a:solidFill>
                <a:schemeClr val="dk1"/>
              </a:solidFill>
              <a:highlight>
                <a:srgbClr val="FFFFFF"/>
              </a:highlight>
            </a:endParaRPr>
          </a:p>
          <a:p>
            <a:pPr marL="0" lvl="0" indent="0" algn="l" rtl="0">
              <a:spcBef>
                <a:spcPts val="0"/>
              </a:spcBef>
              <a:spcAft>
                <a:spcPts val="0"/>
              </a:spcAft>
              <a:buNone/>
            </a:pPr>
            <a:r>
              <a:rPr lang="en-GB" sz="900" dirty="0">
                <a:solidFill>
                  <a:srgbClr val="666666"/>
                </a:solidFill>
                <a:highlight>
                  <a:srgbClr val="FFFFFF"/>
                </a:highlight>
              </a:rPr>
              <a:t>2003</a:t>
            </a:r>
            <a:endParaRPr sz="900" dirty="0">
              <a:solidFill>
                <a:srgbClr val="666666"/>
              </a:solidFill>
              <a:highlight>
                <a:srgbClr val="FFFFFF"/>
              </a:highlight>
            </a:endParaRPr>
          </a:p>
          <a:p>
            <a:pPr marL="0" lvl="0" indent="0" algn="l" rtl="0">
              <a:spcBef>
                <a:spcPts val="0"/>
              </a:spcBef>
              <a:spcAft>
                <a:spcPts val="0"/>
              </a:spcAft>
              <a:buNone/>
            </a:pPr>
            <a:r>
              <a:rPr lang="en-GB" sz="900" dirty="0">
                <a:solidFill>
                  <a:srgbClr val="666666"/>
                </a:solidFill>
                <a:highlight>
                  <a:srgbClr val="FFFFFF"/>
                </a:highlight>
              </a:rPr>
              <a:t>Framed: each: 14 9/16 x 18 1/2 in. (37 x 47 cm)</a:t>
            </a:r>
            <a:endParaRPr sz="900" dirty="0">
              <a:solidFill>
                <a:srgbClr val="666666"/>
              </a:solidFill>
              <a:highlight>
                <a:srgbClr val="FFFFFF"/>
              </a:highlight>
            </a:endParaRPr>
          </a:p>
          <a:p>
            <a:pPr marL="0" lvl="0" indent="0" algn="l" rtl="0">
              <a:spcBef>
                <a:spcPts val="0"/>
              </a:spcBef>
              <a:spcAft>
                <a:spcPts val="0"/>
              </a:spcAft>
              <a:buNone/>
            </a:pPr>
            <a:r>
              <a:rPr lang="en-GB" sz="900" dirty="0">
                <a:solidFill>
                  <a:srgbClr val="666666"/>
                </a:solidFill>
                <a:highlight>
                  <a:srgbClr val="FFFFFF"/>
                </a:highlight>
              </a:rPr>
              <a:t>Francisco de Goya 'Disasters of War' Portfolio of eighty etchings reworked and improved</a:t>
            </a:r>
            <a:endParaRPr sz="900" dirty="0">
              <a:solidFill>
                <a:srgbClr val="666666"/>
              </a:solidFill>
              <a:highlight>
                <a:srgbClr val="FFFFFF"/>
              </a:highlight>
            </a:endParaRPr>
          </a:p>
        </p:txBody>
      </p:sp>
      <p:pic>
        <p:nvPicPr>
          <p:cNvPr id="628" name="Google Shape;628;p88"/>
          <p:cNvPicPr preferRelativeResize="0"/>
          <p:nvPr/>
        </p:nvPicPr>
        <p:blipFill>
          <a:blip r:embed="rId4">
            <a:alphaModFix/>
          </a:blip>
          <a:stretch>
            <a:fillRect/>
          </a:stretch>
        </p:blipFill>
        <p:spPr>
          <a:xfrm>
            <a:off x="6457800" y="1371350"/>
            <a:ext cx="2432801" cy="3085629"/>
          </a:xfrm>
          <a:prstGeom prst="rect">
            <a:avLst/>
          </a:prstGeom>
          <a:noFill/>
          <a:ln>
            <a:noFill/>
          </a:ln>
        </p:spPr>
      </p:pic>
      <p:sp>
        <p:nvSpPr>
          <p:cNvPr id="629" name="Google Shape;629;p88"/>
          <p:cNvSpPr txBox="1"/>
          <p:nvPr/>
        </p:nvSpPr>
        <p:spPr>
          <a:xfrm>
            <a:off x="6654075" y="4304575"/>
            <a:ext cx="2296800" cy="65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a:solidFill>
                  <a:srgbClr val="51585D"/>
                </a:solidFill>
              </a:rPr>
              <a:t>Great Deeds Against the Dead 1994 Mixed media with plinth 277 x 244 x 152 cm &gt;&gt;&gt;&gt;</a:t>
            </a:r>
            <a:endParaRPr/>
          </a:p>
        </p:txBody>
      </p:sp>
      <p:pic>
        <p:nvPicPr>
          <p:cNvPr id="630" name="Google Shape;630;p88"/>
          <p:cNvPicPr preferRelativeResize="0"/>
          <p:nvPr/>
        </p:nvPicPr>
        <p:blipFill>
          <a:blip r:embed="rId5">
            <a:alphaModFix/>
          </a:blip>
          <a:stretch>
            <a:fillRect/>
          </a:stretch>
        </p:blipFill>
        <p:spPr>
          <a:xfrm>
            <a:off x="3355600" y="3221718"/>
            <a:ext cx="2432801" cy="1804325"/>
          </a:xfrm>
          <a:prstGeom prst="rect">
            <a:avLst/>
          </a:prstGeom>
          <a:noFill/>
          <a:ln>
            <a:noFill/>
          </a:ln>
        </p:spPr>
      </p:pic>
      <p:sp>
        <p:nvSpPr>
          <p:cNvPr id="631" name="Google Shape;631;p88"/>
          <p:cNvSpPr txBox="1"/>
          <p:nvPr/>
        </p:nvSpPr>
        <p:spPr>
          <a:xfrm>
            <a:off x="3355600" y="2665125"/>
            <a:ext cx="1438200" cy="515400"/>
          </a:xfrm>
          <a:prstGeom prst="rect">
            <a:avLst/>
          </a:prstGeom>
          <a:noFill/>
          <a:ln>
            <a:noFill/>
          </a:ln>
        </p:spPr>
        <p:txBody>
          <a:bodyPr spcFirstLastPara="1" wrap="square" lIns="91425" tIns="91425" rIns="91425" bIns="91425" anchor="ctr" anchorCtr="0">
            <a:noAutofit/>
          </a:bodyPr>
          <a:lstStyle/>
          <a:p>
            <a:pPr marL="0" lvl="0" indent="0" algn="ctr" rtl="0">
              <a:lnSpc>
                <a:spcPct val="141176"/>
              </a:lnSpc>
              <a:spcBef>
                <a:spcPts val="0"/>
              </a:spcBef>
              <a:spcAft>
                <a:spcPts val="0"/>
              </a:spcAft>
              <a:buNone/>
            </a:pPr>
            <a:r>
              <a:rPr lang="en-GB" sz="850">
                <a:solidFill>
                  <a:srgbClr val="333333"/>
                </a:solidFill>
              </a:rPr>
              <a:t>Goya, Disasters of War No.39 (1810-1820)</a:t>
            </a:r>
            <a:endParaRPr sz="1550">
              <a:solidFill>
                <a:srgbClr val="333333"/>
              </a:solidFill>
              <a:highlight>
                <a:srgbClr val="F5F5F5"/>
              </a:highlight>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8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Practice - 2016 HSC Visual Arts Questions</a:t>
            </a:r>
            <a:endParaRPr/>
          </a:p>
        </p:txBody>
      </p:sp>
      <p:sp>
        <p:nvSpPr>
          <p:cNvPr id="637" name="Google Shape;637;p89"/>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Practice Question 4 (25 marks) </a:t>
            </a:r>
            <a:endParaRPr/>
          </a:p>
          <a:p>
            <a:pPr marL="0" lvl="0" indent="0" algn="l" rtl="0">
              <a:spcBef>
                <a:spcPts val="1600"/>
              </a:spcBef>
              <a:spcAft>
                <a:spcPts val="0"/>
              </a:spcAft>
              <a:buNone/>
            </a:pPr>
            <a:r>
              <a:rPr lang="en-GB"/>
              <a:t>Investigate the ways in which artists develop connections between art and society in their practice. In your answer, refer to specific artists and artworks. </a:t>
            </a:r>
            <a:endParaRPr/>
          </a:p>
          <a:p>
            <a:pPr marL="0" lvl="0" indent="0" algn="l" rtl="0">
              <a:spcBef>
                <a:spcPts val="1600"/>
              </a:spcBef>
              <a:spcAft>
                <a:spcPts val="0"/>
              </a:spcAft>
              <a:buNone/>
            </a:pPr>
            <a:r>
              <a:rPr lang="en-GB"/>
              <a:t>OR </a:t>
            </a:r>
            <a:endParaRPr/>
          </a:p>
          <a:p>
            <a:pPr marL="0" lvl="0" indent="0" algn="l" rtl="0">
              <a:spcBef>
                <a:spcPts val="1600"/>
              </a:spcBef>
              <a:spcAft>
                <a:spcPts val="0"/>
              </a:spcAft>
              <a:buNone/>
            </a:pPr>
            <a:r>
              <a:rPr lang="en-GB"/>
              <a:t>Question 5 (25 marks) </a:t>
            </a:r>
            <a:endParaRPr/>
          </a:p>
          <a:p>
            <a:pPr marL="0" lvl="0" indent="0" algn="l" rtl="0">
              <a:spcBef>
                <a:spcPts val="1600"/>
              </a:spcBef>
              <a:spcAft>
                <a:spcPts val="1600"/>
              </a:spcAft>
              <a:buNone/>
            </a:pPr>
            <a:r>
              <a:rPr lang="en-GB"/>
              <a:t>Analyse the relationship between conceptual practice and material practice. In your answer you may refer to artists and/or art critics and/or art historians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90"/>
          <p:cNvSpPr txBox="1">
            <a:spLocks noGrp="1"/>
          </p:cNvSpPr>
          <p:nvPr>
            <p:ph type="title"/>
          </p:nvPr>
        </p:nvSpPr>
        <p:spPr>
          <a:xfrm>
            <a:off x="311700" y="315925"/>
            <a:ext cx="8520600" cy="109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a:t>Conceptual Framework - 2016 HSC Visual Arts Questions</a:t>
            </a:r>
            <a:endParaRPr/>
          </a:p>
        </p:txBody>
      </p:sp>
      <p:sp>
        <p:nvSpPr>
          <p:cNvPr id="643" name="Google Shape;643;p90"/>
          <p:cNvSpPr txBox="1">
            <a:spLocks noGrp="1"/>
          </p:cNvSpPr>
          <p:nvPr>
            <p:ph type="body" idx="1"/>
          </p:nvPr>
        </p:nvSpPr>
        <p:spPr>
          <a:xfrm>
            <a:off x="311700" y="14106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Question 7 (25 marks) </a:t>
            </a:r>
            <a:endParaRPr/>
          </a:p>
          <a:p>
            <a:pPr marL="0" lvl="0" indent="0" algn="l" rtl="0">
              <a:spcBef>
                <a:spcPts val="1600"/>
              </a:spcBef>
              <a:spcAft>
                <a:spcPts val="0"/>
              </a:spcAft>
              <a:buNone/>
            </a:pPr>
            <a:r>
              <a:rPr lang="en-GB"/>
              <a:t>How do artists offer different interpretations of the world in their artworks? </a:t>
            </a:r>
            <a:endParaRPr/>
          </a:p>
          <a:p>
            <a:pPr marL="0" lvl="0" indent="0" algn="l" rtl="0">
              <a:spcBef>
                <a:spcPts val="1600"/>
              </a:spcBef>
              <a:spcAft>
                <a:spcPts val="1600"/>
              </a:spcAft>
              <a:buNone/>
            </a:pPr>
            <a:r>
              <a:rPr lang="en-GB"/>
              <a:t>In your answer, refer to specific artists and artworks.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9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Frames - 2015 HSC Visual Arts Questions</a:t>
            </a:r>
            <a:endParaRPr/>
          </a:p>
        </p:txBody>
      </p:sp>
      <p:sp>
        <p:nvSpPr>
          <p:cNvPr id="649" name="Google Shape;649;p91"/>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Question 9 (25 marks) </a:t>
            </a:r>
            <a:endParaRPr/>
          </a:p>
          <a:p>
            <a:pPr marL="0" lvl="0" indent="0" algn="l" rtl="0">
              <a:spcBef>
                <a:spcPts val="1600"/>
              </a:spcBef>
              <a:spcAft>
                <a:spcPts val="1600"/>
              </a:spcAft>
              <a:buNone/>
            </a:pPr>
            <a:r>
              <a:rPr lang="en-GB"/>
              <a:t>How do artists use satire, humour and playful ideas to comment on society? In your answer, refer to a range of artworks.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Marcel Duchamp - </a:t>
            </a:r>
            <a:r>
              <a:rPr lang="en-GB" i="1"/>
              <a:t>Fountain</a:t>
            </a:r>
            <a:r>
              <a:rPr lang="en-GB"/>
              <a:t>, 1917</a:t>
            </a:r>
            <a:endParaRPr/>
          </a:p>
        </p:txBody>
      </p:sp>
      <p:sp>
        <p:nvSpPr>
          <p:cNvPr id="107" name="Google Shape;107;p20"/>
          <p:cNvSpPr txBox="1">
            <a:spLocks noGrp="1"/>
          </p:cNvSpPr>
          <p:nvPr>
            <p:ph type="body" idx="1"/>
          </p:nvPr>
        </p:nvSpPr>
        <p:spPr>
          <a:xfrm>
            <a:off x="311700" y="1225225"/>
            <a:ext cx="4597500" cy="3755400"/>
          </a:xfrm>
          <a:prstGeom prst="rect">
            <a:avLst/>
          </a:prstGeom>
          <a:solidFill>
            <a:srgbClr val="D5A6BD"/>
          </a:solidFill>
        </p:spPr>
        <p:txBody>
          <a:bodyPr spcFirstLastPara="1" wrap="square" lIns="91425" tIns="91425" rIns="91425" bIns="91425" anchor="t" anchorCtr="0">
            <a:noAutofit/>
          </a:bodyPr>
          <a:lstStyle/>
          <a:p>
            <a:pPr marL="0" lvl="0" indent="0" algn="l" rtl="0">
              <a:lnSpc>
                <a:spcPct val="172500"/>
              </a:lnSpc>
              <a:spcBef>
                <a:spcPts val="0"/>
              </a:spcBef>
              <a:spcAft>
                <a:spcPts val="0"/>
              </a:spcAft>
              <a:buClr>
                <a:schemeClr val="dk1"/>
              </a:buClr>
              <a:buSzPts val="1100"/>
              <a:buFont typeface="Arial"/>
              <a:buNone/>
            </a:pPr>
            <a:r>
              <a:rPr lang="en-GB" b="1">
                <a:solidFill>
                  <a:srgbClr val="000000"/>
                </a:solidFill>
                <a:latin typeface="Calibri"/>
                <a:ea typeface="Calibri"/>
                <a:cs typeface="Calibri"/>
                <a:sym typeface="Calibri"/>
              </a:rPr>
              <a:t>Fountain: </a:t>
            </a:r>
            <a:r>
              <a:rPr lang="en-GB">
                <a:solidFill>
                  <a:srgbClr val="000000"/>
                </a:solidFill>
                <a:latin typeface="Calibri"/>
                <a:ea typeface="Calibri"/>
                <a:cs typeface="Calibri"/>
                <a:sym typeface="Calibri"/>
              </a:rPr>
              <a:t>One of the first examples of artist censorship, this scandalous artwork by Duchamp consisting of a porcelain urinal was quickly rejected for exhibition by the Society of Independent Artists in 1917. The kicker here is that this exhibition claimed to accept all artworks by those who paid the fee; Duchamp paid the fee, but was denied under the terms of the work’s “indecency.”</a:t>
            </a:r>
            <a:endParaRPr>
              <a:solidFill>
                <a:srgbClr val="000000"/>
              </a:solidFill>
              <a:latin typeface="Calibri"/>
              <a:ea typeface="Calibri"/>
              <a:cs typeface="Calibri"/>
              <a:sym typeface="Calibri"/>
            </a:endParaRPr>
          </a:p>
          <a:p>
            <a:pPr marL="0" lvl="0" indent="0" algn="l" rtl="0">
              <a:lnSpc>
                <a:spcPct val="172500"/>
              </a:lnSpc>
              <a:spcBef>
                <a:spcPts val="0"/>
              </a:spcBef>
              <a:spcAft>
                <a:spcPts val="0"/>
              </a:spcAft>
              <a:buNone/>
            </a:pPr>
            <a:r>
              <a:rPr lang="en-GB">
                <a:solidFill>
                  <a:srgbClr val="000000"/>
                </a:solidFill>
                <a:latin typeface="Calibri"/>
                <a:ea typeface="Calibri"/>
                <a:cs typeface="Calibri"/>
                <a:sym typeface="Calibri"/>
              </a:rPr>
              <a:t>Marcel Duchamp, </a:t>
            </a:r>
            <a:r>
              <a:rPr lang="en-GB" i="1">
                <a:solidFill>
                  <a:srgbClr val="000000"/>
                </a:solidFill>
                <a:latin typeface="Calibri"/>
                <a:ea typeface="Calibri"/>
                <a:cs typeface="Calibri"/>
                <a:sym typeface="Calibri"/>
              </a:rPr>
              <a:t>Fountain, </a:t>
            </a:r>
            <a:r>
              <a:rPr lang="en-GB">
                <a:solidFill>
                  <a:srgbClr val="000000"/>
                </a:solidFill>
                <a:latin typeface="Calibri"/>
                <a:ea typeface="Calibri"/>
                <a:cs typeface="Calibri"/>
                <a:sym typeface="Calibri"/>
              </a:rPr>
              <a:t>1917, ceramic</a:t>
            </a:r>
            <a:endParaRPr>
              <a:solidFill>
                <a:srgbClr val="000000"/>
              </a:solidFill>
              <a:latin typeface="Calibri"/>
              <a:ea typeface="Calibri"/>
              <a:cs typeface="Calibri"/>
              <a:sym typeface="Calibri"/>
            </a:endParaRPr>
          </a:p>
          <a:p>
            <a:pPr marL="0" lvl="0" indent="0" algn="l" rtl="0">
              <a:lnSpc>
                <a:spcPct val="172500"/>
              </a:lnSpc>
              <a:spcBef>
                <a:spcPts val="0"/>
              </a:spcBef>
              <a:spcAft>
                <a:spcPts val="0"/>
              </a:spcAft>
              <a:buClr>
                <a:schemeClr val="dk1"/>
              </a:buClr>
              <a:buSzPts val="1100"/>
              <a:buFont typeface="Arial"/>
              <a:buNone/>
            </a:pPr>
            <a:r>
              <a:rPr lang="en-GB" b="1">
                <a:solidFill>
                  <a:srgbClr val="38761D"/>
                </a:solidFill>
                <a:latin typeface="Calibri"/>
                <a:ea typeface="Calibri"/>
                <a:cs typeface="Calibri"/>
                <a:sym typeface="Calibri"/>
              </a:rPr>
              <a:t>CONSIDER: This artwork is nearly 100 years old! And people still find it disruptive and shocking.</a:t>
            </a:r>
            <a:endParaRPr b="1">
              <a:solidFill>
                <a:srgbClr val="38761D"/>
              </a:solidFill>
              <a:latin typeface="Calibri"/>
              <a:ea typeface="Calibri"/>
              <a:cs typeface="Calibri"/>
              <a:sym typeface="Calibri"/>
            </a:endParaRPr>
          </a:p>
        </p:txBody>
      </p:sp>
      <p:pic>
        <p:nvPicPr>
          <p:cNvPr id="108" name="Google Shape;108;p20" descr="Image"/>
          <p:cNvPicPr preferRelativeResize="0"/>
          <p:nvPr/>
        </p:nvPicPr>
        <p:blipFill>
          <a:blip r:embed="rId3">
            <a:alphaModFix/>
          </a:blip>
          <a:stretch>
            <a:fillRect/>
          </a:stretch>
        </p:blipFill>
        <p:spPr>
          <a:xfrm>
            <a:off x="5188950" y="1225225"/>
            <a:ext cx="3064900" cy="3755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12"/>
        <p:cNvGrpSpPr/>
        <p:nvPr/>
      </p:nvGrpSpPr>
      <p:grpSpPr>
        <a:xfrm>
          <a:off x="0" y="0"/>
          <a:ext cx="0" cy="0"/>
          <a:chOff x="0" y="0"/>
          <a:chExt cx="0" cy="0"/>
        </a:xfrm>
      </p:grpSpPr>
      <p:sp>
        <p:nvSpPr>
          <p:cNvPr id="113" name="Google Shape;113;p21"/>
          <p:cNvSpPr txBox="1">
            <a:spLocks noGrp="1"/>
          </p:cNvSpPr>
          <p:nvPr>
            <p:ph type="body" idx="1"/>
          </p:nvPr>
        </p:nvSpPr>
        <p:spPr>
          <a:xfrm>
            <a:off x="311700" y="679675"/>
            <a:ext cx="8520600" cy="389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t>A century ago, with Science and the humanities coming of age, one would have expected rationality to finally sink in. But major parts of the works that form the corpus of Modernism are again testimony of the opposite. Duchamp's iconoclastic gesture of the readymade would become the benchmark against which the capacity of all future art to transgress societal and artistic conventions is assessed. His readymade sculpture The Fountain (1917) has been variously described as Surrealist and Dadaist. Of course, the transgressive gesture was at the core of Surrealism as well as Dadaism. And The Fountain would change forever the attitude in which the transgressive art is made. Magritte made the impertinent gesture of confounding our perceptions with his painting This is Not a Pipe (1928-29) as easily as he made and sold  in a terrifying gesture of impudence  forgeries of Picassos, Braques, Chiricos and even banknotes. With Duchamp and Magritte, the transgressive gesture is unburdened of somberness and acquires an attitude of irreverence. This attitude, in its various avatars, exists in art since then. </a:t>
            </a:r>
            <a:endParaRPr sz="1400"/>
          </a:p>
          <a:p>
            <a:pPr marL="0" lvl="0" indent="0" algn="l" rtl="0">
              <a:spcBef>
                <a:spcPts val="1600"/>
              </a:spcBef>
              <a:spcAft>
                <a:spcPts val="1600"/>
              </a:spcAft>
              <a:buNone/>
            </a:pPr>
            <a:r>
              <a:rPr lang="en-GB" sz="1400"/>
              <a:t>- See more at: http://www.artnewsnviews.com/view-article.php?article=transgressive-art-as-a-form-of-protest&amp;iid=32&amp;articleid=938#sthash.K191FFeT.dpuf</a:t>
            </a:r>
            <a:endParaRPr sz="1400"/>
          </a:p>
        </p:txBody>
      </p:sp>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6443</Words>
  <Application>Microsoft Office PowerPoint</Application>
  <PresentationFormat>On-screen Show (16:9)</PresentationFormat>
  <Paragraphs>367</Paragraphs>
  <Slides>79</Slides>
  <Notes>79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79</vt:i4>
      </vt:variant>
    </vt:vector>
  </HeadingPairs>
  <TitlesOfParts>
    <vt:vector size="89" baseType="lpstr">
      <vt:lpstr>Amatic SC</vt:lpstr>
      <vt:lpstr>Calibri</vt:lpstr>
      <vt:lpstr>Roboto</vt:lpstr>
      <vt:lpstr>Georgia</vt:lpstr>
      <vt:lpstr>Open Sans</vt:lpstr>
      <vt:lpstr>Arial</vt:lpstr>
      <vt:lpstr>Oswald</vt:lpstr>
      <vt:lpstr>Verdana</vt:lpstr>
      <vt:lpstr>Economica</vt:lpstr>
      <vt:lpstr>Luxe</vt:lpstr>
      <vt:lpstr>Disruptive Art</vt:lpstr>
      <vt:lpstr>What is Disruptive Art?</vt:lpstr>
      <vt:lpstr>Disruptive: causing or tending to cause disruption  synonyms: troublesome unruly badly behaved rowdy disorderly undisciplined Wild  Provocative Antagonistic Subversive .</vt:lpstr>
      <vt:lpstr>Key Questions to consider...</vt:lpstr>
      <vt:lpstr>PowerPoint Presentation</vt:lpstr>
      <vt:lpstr>Manet - Olympia (1863)</vt:lpstr>
      <vt:lpstr>Picasso - Les Demoiselles D’Avignon, 1907 </vt:lpstr>
      <vt:lpstr>Marcel Duchamp - Fountain, 1917</vt:lpstr>
      <vt:lpstr>PowerPoint Presentation</vt:lpstr>
      <vt:lpstr>Postmodern Frame + Conceptual Framework Matrix</vt:lpstr>
      <vt:lpstr>Disruptive Art</vt:lpstr>
      <vt:lpstr>What function does disruptive art serve?</vt:lpstr>
      <vt:lpstr>DISRUPTIVE ART </vt:lpstr>
      <vt:lpstr>PowerPoint Presentation</vt:lpstr>
      <vt:lpstr>How do rebellious artists violate art rules?</vt:lpstr>
      <vt:lpstr>PowerPoint Presentation</vt:lpstr>
      <vt:lpstr>PowerPoint Presentation</vt:lpstr>
      <vt:lpstr>Focus Artist 1: WIM DELVOYE</vt:lpstr>
      <vt:lpstr>FOCUS ARTIST: WIM DELVOYE</vt:lpstr>
      <vt:lpstr>WIM DELVOYE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artist sees the pig as an investment, a piggy bank, literally.  Sporting Louis Vuitton logos and Disney princesses, Delvoye’s live pigs were tattooed as piglets and grew along with their marks.  art collectors could choose to buy either live tattooed pigs or taxidermied dead ones. Buyers can purchase a pig and let it grow old on the farm. After its death, they can ‘harvest’ the skin. The pigs are not killed for their skin, but they live in order to produce the live canvas that is their skin.  They are live objects of consumption as soon as the ink decorates their backs, but they can only be materially possessed after their death.  Delvoye imitates the concept of economic growth by assigning a ‘value’ to the pigs. The ink drawings on their backs enlarge as the pigs grow bigger, and as their shapes change, so do their tattoos.</vt:lpstr>
      <vt:lpstr>PowerPoint Presentation</vt:lpstr>
      <vt:lpstr>PowerPoint Presentation</vt:lpstr>
      <vt:lpstr>DISCUSSION Wim Delvoye  TATTOOED PIGS</vt:lpstr>
      <vt:lpstr>TIM </vt:lpstr>
      <vt:lpstr>Tim</vt:lpstr>
      <vt:lpstr>PowerPoint Presentation</vt:lpstr>
      <vt:lpstr>PowerPoint Presentation</vt:lpstr>
      <vt:lpstr>DISCUSSION Wim Delvoye TIM</vt:lpstr>
      <vt:lpstr>PowerPoint Presentation</vt:lpstr>
      <vt:lpstr>CLOACA PROFESSIONAL</vt:lpstr>
      <vt:lpstr>PowerPoint Presentation</vt:lpstr>
      <vt:lpstr>PowerPoint Presentation</vt:lpstr>
      <vt:lpstr>PowerPoint Presentation</vt:lpstr>
      <vt:lpstr>PowerPoint Presentation</vt:lpstr>
      <vt:lpstr>PowerPoint Presentation</vt:lpstr>
      <vt:lpstr>Santiago Sierra</vt:lpstr>
      <vt:lpstr>PowerPoint Presentation</vt:lpstr>
      <vt:lpstr>SANTIAGO SIERRA</vt:lpstr>
      <vt:lpstr>PowerPoint Presentation</vt:lpstr>
      <vt:lpstr>PowerPoint Presentation</vt:lpstr>
      <vt:lpstr>In an interview with Stuart Jeffries Sierra was asked why his employees never rebelled against their exploitation and he responded   ‘It amazes me that people don’t attack me or, very often, the works. I do get annoyed when we speak of these people as “them”. Artists are no better. Joseph Beuys once claimed that there was clean money and dirty money. We should only take the former. I don’t believe that: there’s only dirty money. And as an artist I take dirty money. I’m paid to create luxury goods for art collectors.’ </vt:lpstr>
      <vt:lpstr>PowerPoint Presentation</vt:lpstr>
      <vt:lpstr>PowerPoint Presentation</vt:lpstr>
      <vt:lpstr>8-Foot Line Tattooed on Six Remunerated People</vt:lpstr>
      <vt:lpstr>PowerPoint Presentation</vt:lpstr>
      <vt:lpstr>PowerPoint Presentation</vt:lpstr>
      <vt:lpstr>PowerPoint Presentation</vt:lpstr>
      <vt:lpstr>PowerPoint Presentation</vt:lpstr>
      <vt:lpstr>PowerPoint Presentation</vt:lpstr>
      <vt:lpstr>PowerPoint Presentation</vt:lpstr>
      <vt:lpstr>133 Persons Paid to Have their Hair Dyed Blond 2001, Arsenal, Venice, Italy</vt:lpstr>
      <vt:lpstr>PowerPoint Presentation</vt:lpstr>
      <vt:lpstr>Jake and Dinos Chapman</vt:lpstr>
      <vt:lpstr>The Chapman Brothers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Short Answer Questions</vt:lpstr>
      <vt:lpstr>Short Answer Questions</vt:lpstr>
      <vt:lpstr>Short Answer Questions</vt:lpstr>
      <vt:lpstr>Practice - 2016 HSC Visual Arts Questions</vt:lpstr>
      <vt:lpstr>Conceptual Framework - 2016 HSC Visual Arts Questions</vt:lpstr>
      <vt:lpstr>Frames - 2015 HSC Visual Arts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Disruptive Art</dc:title>
  <cp:lastModifiedBy>Gemma Baldwin</cp:lastModifiedBy>
  <cp:revision>1</cp:revision>
  <dcterms:modified xsi:type="dcterms:W3CDTF">2020-05-10T22:02:27Z</dcterms:modified>
</cp:coreProperties>
</file>